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4630400" cy="8229600"/>
  <p:notesSz cx="8229600" cy="14630400"/>
  <p:embeddedFontLst>
    <p:embeddedFont>
      <p:font typeface="Calibri" panose="020F0502020204030204" pitchFamily="34" charset="0"/>
      <p:regular r:id="rId10"/>
      <p:bold r:id="rId11"/>
      <p:italic r:id="rId12"/>
      <p:boldItalic r:id="rId13"/>
    </p:embeddedFont>
    <p:embeddedFont>
      <p:font typeface="Gelasio" pitchFamily="2" charset="77"/>
      <p:regular r:id="rId14"/>
    </p:embeddedFont>
    <p:embeddedFont>
      <p:font typeface="Gelasio Semi Bold" pitchFamily="2" charset="77"/>
      <p:regular r:id="rId15"/>
      <p:bold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9" d="100"/>
          <a:sy n="109" d="100"/>
        </p:scale>
        <p:origin x="39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20966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hyperlink" Target="https://creativecommons.org/licenses/by-sa/3.0/" TargetMode="External"/><Relationship Id="rId4" Type="http://schemas.openxmlformats.org/officeDocument/2006/relationships/hyperlink" Target="https://www.flickr.com/photos/134351668@N07/20123274691"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p:cNvPicPr>
            <a:picLocks noChangeAspect="1"/>
          </p:cNvPicPr>
          <p:nvPr/>
        </p:nvPicPr>
        <p:blipFill>
          <a:blip r:embed="rId3">
            <a:extLst>
              <a:ext uri="{837473B0-CC2E-450A-ABE3-18F120FF3D39}">
                <a1611:picAttrSrcUrl xmlns:a1611="http://schemas.microsoft.com/office/drawing/2016/11/main" r:id="rId4"/>
              </a:ext>
            </a:extLst>
          </a:blip>
          <a:srcRect/>
          <a:stretch/>
        </p:blipFill>
        <p:spPr>
          <a:xfrm>
            <a:off x="9144000" y="2283134"/>
            <a:ext cx="5486400" cy="3663332"/>
          </a:xfrm>
          <a:prstGeom prst="rect">
            <a:avLst/>
          </a:prstGeom>
        </p:spPr>
      </p:pic>
      <p:sp>
        <p:nvSpPr>
          <p:cNvPr id="3" name="Text 0"/>
          <p:cNvSpPr/>
          <p:nvPr/>
        </p:nvSpPr>
        <p:spPr>
          <a:xfrm>
            <a:off x="793790" y="1648301"/>
            <a:ext cx="7556421" cy="2126337"/>
          </a:xfrm>
          <a:prstGeom prst="rect">
            <a:avLst/>
          </a:prstGeom>
          <a:noFill/>
          <a:ln/>
        </p:spPr>
        <p:txBody>
          <a:bodyPr wrap="square" lIns="0" tIns="0" rIns="0" bIns="0" rtlCol="0" anchor="t"/>
          <a:lstStyle/>
          <a:p>
            <a:pPr marL="0" indent="0">
              <a:lnSpc>
                <a:spcPts val="5550"/>
              </a:lnSpc>
              <a:buNone/>
            </a:pPr>
            <a:r>
              <a:rPr lang="en-US" sz="4450" dirty="0">
                <a:solidFill>
                  <a:schemeClr val="accent1">
                    <a:lumMod val="75000"/>
                  </a:schemeClr>
                </a:solidFill>
                <a:latin typeface="Gelasio Semi Bold" pitchFamily="34" charset="0"/>
                <a:ea typeface="Gelasio Semi Bold" pitchFamily="34" charset="-122"/>
                <a:cs typeface="Gelasio Semi Bold" pitchFamily="34" charset="-120"/>
              </a:rPr>
              <a:t>Catastrophic Injuries in High School and College Sports</a:t>
            </a:r>
            <a:endParaRPr lang="en-US" sz="4450" dirty="0">
              <a:solidFill>
                <a:schemeClr val="accent1">
                  <a:lumMod val="75000"/>
                </a:schemeClr>
              </a:solidFill>
            </a:endParaRPr>
          </a:p>
        </p:txBody>
      </p:sp>
      <p:sp>
        <p:nvSpPr>
          <p:cNvPr id="4" name="Text 1"/>
          <p:cNvSpPr/>
          <p:nvPr/>
        </p:nvSpPr>
        <p:spPr>
          <a:xfrm>
            <a:off x="793790" y="4114800"/>
            <a:ext cx="7556421" cy="1814513"/>
          </a:xfrm>
          <a:prstGeom prst="rect">
            <a:avLst/>
          </a:prstGeom>
          <a:noFill/>
          <a:ln/>
        </p:spPr>
        <p:txBody>
          <a:bodyPr wrap="square" lIns="0" tIns="0" rIns="0" bIns="0" rtlCol="0" anchor="t"/>
          <a:lstStyle/>
          <a:p>
            <a:pPr marL="0" indent="0">
              <a:lnSpc>
                <a:spcPts val="2850"/>
              </a:lnSpc>
              <a:buNone/>
            </a:pPr>
            <a:r>
              <a:rPr lang="en-US" sz="1750" dirty="0">
                <a:solidFill>
                  <a:srgbClr val="746558"/>
                </a:solidFill>
                <a:latin typeface="Gelasio" pitchFamily="34" charset="0"/>
                <a:ea typeface="Gelasio" pitchFamily="34" charset="-122"/>
                <a:cs typeface="Gelasio" pitchFamily="34" charset="-120"/>
              </a:rPr>
              <a:t>This presentation examines data from the National Center for Catastrophic Sport Injury Research (NCCSIR) covering 41 years of catastrophic injuries in organized high school and collegiate sports. We'll explore the trends, risk factors, and most affected sports to better understand these rare but serious events.</a:t>
            </a:r>
            <a:endParaRPr lang="en-US" sz="1750" dirty="0"/>
          </a:p>
        </p:txBody>
      </p:sp>
      <p:sp>
        <p:nvSpPr>
          <p:cNvPr id="9" name="TextBox 8">
            <a:extLst>
              <a:ext uri="{FF2B5EF4-FFF2-40B4-BE49-F238E27FC236}">
                <a16:creationId xmlns:a16="http://schemas.microsoft.com/office/drawing/2014/main" id="{F29E9C55-8151-5E69-66DC-EC6D9E647A42}"/>
              </a:ext>
            </a:extLst>
          </p:cNvPr>
          <p:cNvSpPr txBox="1"/>
          <p:nvPr/>
        </p:nvSpPr>
        <p:spPr>
          <a:xfrm>
            <a:off x="9144000" y="5946466"/>
            <a:ext cx="5486400" cy="230832"/>
          </a:xfrm>
          <a:prstGeom prst="rect">
            <a:avLst/>
          </a:prstGeom>
          <a:noFill/>
        </p:spPr>
        <p:txBody>
          <a:bodyPr wrap="square" rtlCol="0">
            <a:spAutoFit/>
          </a:bodyPr>
          <a:lstStyle/>
          <a:p>
            <a:r>
              <a:rPr lang="en-US" sz="900">
                <a:hlinkClick r:id="rId4" tooltip="https://www.flickr.com/photos/134351668@N07/20123274691"/>
              </a:rPr>
              <a:t>This Photo</a:t>
            </a:r>
            <a:r>
              <a:rPr lang="en-US" sz="900"/>
              <a:t> by Unknown Author is licensed under </a:t>
            </a:r>
            <a:r>
              <a:rPr lang="en-US" sz="900">
                <a:hlinkClick r:id="rId5" tooltip="https://creativecommons.org/licenses/by-sa/3.0/"/>
              </a:rPr>
              <a:t>CC BY-SA</a:t>
            </a:r>
            <a:endParaRPr lang="en-US" sz="900"/>
          </a:p>
        </p:txBody>
      </p:sp>
      <p:pic>
        <p:nvPicPr>
          <p:cNvPr id="10" name="Picture 9" descr="A blue and white sign with a black cross and a shield&#10;&#10;AI-generated content may be incorrect.">
            <a:extLst>
              <a:ext uri="{FF2B5EF4-FFF2-40B4-BE49-F238E27FC236}">
                <a16:creationId xmlns:a16="http://schemas.microsoft.com/office/drawing/2014/main" id="{FA153EEE-1FBE-7E2D-B349-7BEB5F864A2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3395062" y="7531127"/>
            <a:ext cx="1043354" cy="54762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1709142"/>
            <a:ext cx="10184606" cy="708779"/>
          </a:xfrm>
          <a:prstGeom prst="rect">
            <a:avLst/>
          </a:prstGeom>
          <a:noFill/>
          <a:ln/>
        </p:spPr>
        <p:txBody>
          <a:bodyPr wrap="none" lIns="0" tIns="0" rIns="0" bIns="0" rtlCol="0" anchor="t"/>
          <a:lstStyle/>
          <a:p>
            <a:pPr marL="0" indent="0">
              <a:lnSpc>
                <a:spcPts val="5550"/>
              </a:lnSpc>
              <a:buNone/>
            </a:pPr>
            <a:r>
              <a:rPr lang="en-US" sz="4450" dirty="0">
                <a:solidFill>
                  <a:schemeClr val="accent1">
                    <a:lumMod val="75000"/>
                  </a:schemeClr>
                </a:solidFill>
                <a:latin typeface="Gelasio Semi Bold" pitchFamily="34" charset="0"/>
                <a:ea typeface="Gelasio Semi Bold" pitchFamily="34" charset="-122"/>
                <a:cs typeface="Gelasio Semi Bold" pitchFamily="34" charset="-120"/>
              </a:rPr>
              <a:t>Current Year Summary (2022-2023)</a:t>
            </a:r>
            <a:endParaRPr lang="en-US" sz="4450" dirty="0">
              <a:solidFill>
                <a:schemeClr val="accent1">
                  <a:lumMod val="75000"/>
                </a:schemeClr>
              </a:solidFill>
            </a:endParaRPr>
          </a:p>
        </p:txBody>
      </p:sp>
      <p:sp>
        <p:nvSpPr>
          <p:cNvPr id="3" name="Shape 1"/>
          <p:cNvSpPr/>
          <p:nvPr/>
        </p:nvSpPr>
        <p:spPr>
          <a:xfrm>
            <a:off x="793790" y="3126700"/>
            <a:ext cx="510302" cy="510302"/>
          </a:xfrm>
          <a:prstGeom prst="roundRect">
            <a:avLst>
              <a:gd name="adj" fmla="val 6667"/>
            </a:avLst>
          </a:prstGeom>
          <a:solidFill>
            <a:srgbClr val="EEE8DD"/>
          </a:solidFill>
          <a:ln/>
        </p:spPr>
      </p:sp>
      <p:sp>
        <p:nvSpPr>
          <p:cNvPr id="4" name="Text 2"/>
          <p:cNvSpPr/>
          <p:nvPr/>
        </p:nvSpPr>
        <p:spPr>
          <a:xfrm>
            <a:off x="878860" y="3169206"/>
            <a:ext cx="340162" cy="425291"/>
          </a:xfrm>
          <a:prstGeom prst="rect">
            <a:avLst/>
          </a:prstGeom>
          <a:noFill/>
          <a:ln/>
        </p:spPr>
        <p:txBody>
          <a:bodyPr wrap="none" lIns="0" tIns="0" rIns="0" bIns="0" rtlCol="0" anchor="t"/>
          <a:lstStyle/>
          <a:p>
            <a:pPr marL="0" indent="0" algn="ctr">
              <a:lnSpc>
                <a:spcPts val="2650"/>
              </a:lnSpc>
              <a:buNone/>
            </a:pPr>
            <a:r>
              <a:rPr lang="en-US" sz="2650" dirty="0">
                <a:solidFill>
                  <a:srgbClr val="746558"/>
                </a:solidFill>
                <a:latin typeface="Gelasio Semi Bold" pitchFamily="34" charset="0"/>
                <a:ea typeface="Gelasio Semi Bold" pitchFamily="34" charset="-122"/>
                <a:cs typeface="Gelasio Semi Bold" pitchFamily="34" charset="-120"/>
              </a:rPr>
              <a:t>1</a:t>
            </a:r>
            <a:endParaRPr lang="en-US" sz="2650" dirty="0"/>
          </a:p>
        </p:txBody>
      </p:sp>
      <p:sp>
        <p:nvSpPr>
          <p:cNvPr id="5" name="Text 3"/>
          <p:cNvSpPr/>
          <p:nvPr/>
        </p:nvSpPr>
        <p:spPr>
          <a:xfrm>
            <a:off x="1530906" y="3126700"/>
            <a:ext cx="3459242" cy="708660"/>
          </a:xfrm>
          <a:prstGeom prst="rect">
            <a:avLst/>
          </a:prstGeom>
          <a:noFill/>
          <a:ln/>
        </p:spPr>
        <p:txBody>
          <a:bodyPr wrap="square" lIns="0" tIns="0" rIns="0" bIns="0" rtlCol="0" anchor="t"/>
          <a:lstStyle/>
          <a:p>
            <a:pPr marL="0" indent="0">
              <a:lnSpc>
                <a:spcPts val="2750"/>
              </a:lnSpc>
              <a:buNone/>
            </a:pPr>
            <a:r>
              <a:rPr lang="en-US" sz="2200" dirty="0">
                <a:solidFill>
                  <a:schemeClr val="accent1"/>
                </a:solidFill>
                <a:latin typeface="Gelasio Semi Bold" pitchFamily="34" charset="0"/>
                <a:ea typeface="Gelasio Semi Bold" pitchFamily="34" charset="-122"/>
                <a:cs typeface="Gelasio Semi Bold" pitchFamily="34" charset="-120"/>
              </a:rPr>
              <a:t>Total Catastrophic Events</a:t>
            </a:r>
            <a:endParaRPr lang="en-US" sz="2200" dirty="0">
              <a:solidFill>
                <a:schemeClr val="accent1"/>
              </a:solidFill>
            </a:endParaRPr>
          </a:p>
        </p:txBody>
      </p:sp>
      <p:sp>
        <p:nvSpPr>
          <p:cNvPr id="6" name="Text 4"/>
          <p:cNvSpPr/>
          <p:nvPr/>
        </p:nvSpPr>
        <p:spPr>
          <a:xfrm>
            <a:off x="1530906" y="3971449"/>
            <a:ext cx="3459242" cy="2177415"/>
          </a:xfrm>
          <a:prstGeom prst="rect">
            <a:avLst/>
          </a:prstGeom>
          <a:noFill/>
          <a:ln/>
        </p:spPr>
        <p:txBody>
          <a:bodyPr wrap="square" lIns="0" tIns="0" rIns="0" bIns="0" rtlCol="0" anchor="t"/>
          <a:lstStyle/>
          <a:p>
            <a:pPr marL="0" indent="0">
              <a:lnSpc>
                <a:spcPts val="2850"/>
              </a:lnSpc>
              <a:buNone/>
            </a:pPr>
            <a:r>
              <a:rPr lang="en-US" sz="1750" dirty="0">
                <a:solidFill>
                  <a:schemeClr val="bg1">
                    <a:lumMod val="10000"/>
                  </a:schemeClr>
                </a:solidFill>
                <a:latin typeface="Gelasio" pitchFamily="34" charset="0"/>
                <a:ea typeface="Gelasio" pitchFamily="34" charset="-122"/>
                <a:cs typeface="Gelasio" pitchFamily="34" charset="-120"/>
              </a:rPr>
              <a:t>113 catastrophic injuries/illnesses were captured among high school and college athletes. Of these, 92 events were sport-related, with 83% occurring at the high school level and 88% affecting males.</a:t>
            </a:r>
            <a:endParaRPr lang="en-US" sz="1750" dirty="0">
              <a:solidFill>
                <a:schemeClr val="bg1">
                  <a:lumMod val="10000"/>
                </a:schemeClr>
              </a:solidFill>
            </a:endParaRPr>
          </a:p>
        </p:txBody>
      </p:sp>
      <p:sp>
        <p:nvSpPr>
          <p:cNvPr id="7" name="Shape 5"/>
          <p:cNvSpPr/>
          <p:nvPr/>
        </p:nvSpPr>
        <p:spPr>
          <a:xfrm>
            <a:off x="5216962" y="3126700"/>
            <a:ext cx="510302" cy="510302"/>
          </a:xfrm>
          <a:prstGeom prst="roundRect">
            <a:avLst>
              <a:gd name="adj" fmla="val 6667"/>
            </a:avLst>
          </a:prstGeom>
          <a:solidFill>
            <a:srgbClr val="EEE8DD"/>
          </a:solidFill>
          <a:ln/>
        </p:spPr>
      </p:sp>
      <p:sp>
        <p:nvSpPr>
          <p:cNvPr id="8" name="Text 6"/>
          <p:cNvSpPr/>
          <p:nvPr/>
        </p:nvSpPr>
        <p:spPr>
          <a:xfrm>
            <a:off x="5302032" y="3169206"/>
            <a:ext cx="340162" cy="425291"/>
          </a:xfrm>
          <a:prstGeom prst="rect">
            <a:avLst/>
          </a:prstGeom>
          <a:noFill/>
          <a:ln/>
        </p:spPr>
        <p:txBody>
          <a:bodyPr wrap="none" lIns="0" tIns="0" rIns="0" bIns="0" rtlCol="0" anchor="t"/>
          <a:lstStyle/>
          <a:p>
            <a:pPr marL="0" indent="0" algn="ctr">
              <a:lnSpc>
                <a:spcPts val="2650"/>
              </a:lnSpc>
              <a:buNone/>
            </a:pPr>
            <a:r>
              <a:rPr lang="en-US" sz="2650" dirty="0">
                <a:solidFill>
                  <a:srgbClr val="746558"/>
                </a:solidFill>
                <a:latin typeface="Gelasio Semi Bold" pitchFamily="34" charset="0"/>
                <a:ea typeface="Gelasio Semi Bold" pitchFamily="34" charset="-122"/>
                <a:cs typeface="Gelasio Semi Bold" pitchFamily="34" charset="-120"/>
              </a:rPr>
              <a:t>2</a:t>
            </a:r>
            <a:endParaRPr lang="en-US" sz="2650" dirty="0"/>
          </a:p>
        </p:txBody>
      </p:sp>
      <p:sp>
        <p:nvSpPr>
          <p:cNvPr id="9" name="Text 7"/>
          <p:cNvSpPr/>
          <p:nvPr/>
        </p:nvSpPr>
        <p:spPr>
          <a:xfrm>
            <a:off x="5954078" y="3126700"/>
            <a:ext cx="2835235" cy="354330"/>
          </a:xfrm>
          <a:prstGeom prst="rect">
            <a:avLst/>
          </a:prstGeom>
          <a:noFill/>
          <a:ln/>
        </p:spPr>
        <p:txBody>
          <a:bodyPr wrap="none" lIns="0" tIns="0" rIns="0" bIns="0" rtlCol="0" anchor="t"/>
          <a:lstStyle/>
          <a:p>
            <a:pPr marL="0" indent="0">
              <a:lnSpc>
                <a:spcPts val="2750"/>
              </a:lnSpc>
              <a:buNone/>
            </a:pPr>
            <a:r>
              <a:rPr lang="en-US" sz="2200" dirty="0">
                <a:solidFill>
                  <a:schemeClr val="accent1"/>
                </a:solidFill>
                <a:latin typeface="Gelasio Semi Bold" pitchFamily="34" charset="0"/>
                <a:ea typeface="Gelasio Semi Bold" pitchFamily="34" charset="-122"/>
                <a:cs typeface="Gelasio Semi Bold" pitchFamily="34" charset="-120"/>
              </a:rPr>
              <a:t>Injury Outcomes</a:t>
            </a:r>
            <a:endParaRPr lang="en-US" sz="2200" dirty="0">
              <a:solidFill>
                <a:schemeClr val="accent1"/>
              </a:solidFill>
            </a:endParaRPr>
          </a:p>
        </p:txBody>
      </p:sp>
      <p:sp>
        <p:nvSpPr>
          <p:cNvPr id="10" name="Text 8"/>
          <p:cNvSpPr/>
          <p:nvPr/>
        </p:nvSpPr>
        <p:spPr>
          <a:xfrm>
            <a:off x="5954078" y="3617119"/>
            <a:ext cx="3459242" cy="2903220"/>
          </a:xfrm>
          <a:prstGeom prst="rect">
            <a:avLst/>
          </a:prstGeom>
          <a:noFill/>
          <a:ln/>
        </p:spPr>
        <p:txBody>
          <a:bodyPr wrap="square" lIns="0" tIns="0" rIns="0" bIns="0" rtlCol="0" anchor="t"/>
          <a:lstStyle/>
          <a:p>
            <a:pPr marL="0" indent="0">
              <a:lnSpc>
                <a:spcPts val="2850"/>
              </a:lnSpc>
              <a:buNone/>
            </a:pPr>
            <a:r>
              <a:rPr lang="en-US" sz="1750" dirty="0">
                <a:solidFill>
                  <a:schemeClr val="bg1">
                    <a:lumMod val="10000"/>
                  </a:schemeClr>
                </a:solidFill>
                <a:latin typeface="Gelasio" pitchFamily="34" charset="0"/>
                <a:ea typeface="Gelasio" pitchFamily="34" charset="-122"/>
                <a:cs typeface="Gelasio" pitchFamily="34" charset="-120"/>
              </a:rPr>
              <a:t>18.5% of events were fatal, 8.7% resulted in permanent disability, 56.5% were serious with recovery, and 15.2% had unknown outcomes. Events were evenly split between traumatic injuries (50%) and exertional/medical conditions (50%).</a:t>
            </a:r>
            <a:endParaRPr lang="en-US" sz="1750" dirty="0">
              <a:solidFill>
                <a:schemeClr val="bg1">
                  <a:lumMod val="10000"/>
                </a:schemeClr>
              </a:solidFill>
            </a:endParaRPr>
          </a:p>
        </p:txBody>
      </p:sp>
      <p:sp>
        <p:nvSpPr>
          <p:cNvPr id="11" name="Shape 9"/>
          <p:cNvSpPr/>
          <p:nvPr/>
        </p:nvSpPr>
        <p:spPr>
          <a:xfrm>
            <a:off x="9640133" y="3126700"/>
            <a:ext cx="510302" cy="510302"/>
          </a:xfrm>
          <a:prstGeom prst="roundRect">
            <a:avLst>
              <a:gd name="adj" fmla="val 6667"/>
            </a:avLst>
          </a:prstGeom>
          <a:solidFill>
            <a:srgbClr val="EEE8DD"/>
          </a:solidFill>
          <a:ln/>
        </p:spPr>
      </p:sp>
      <p:sp>
        <p:nvSpPr>
          <p:cNvPr id="12" name="Text 10"/>
          <p:cNvSpPr/>
          <p:nvPr/>
        </p:nvSpPr>
        <p:spPr>
          <a:xfrm>
            <a:off x="9725204" y="3169206"/>
            <a:ext cx="340162" cy="425291"/>
          </a:xfrm>
          <a:prstGeom prst="rect">
            <a:avLst/>
          </a:prstGeom>
          <a:noFill/>
          <a:ln/>
        </p:spPr>
        <p:txBody>
          <a:bodyPr wrap="none" lIns="0" tIns="0" rIns="0" bIns="0" rtlCol="0" anchor="t"/>
          <a:lstStyle/>
          <a:p>
            <a:pPr marL="0" indent="0" algn="ctr">
              <a:lnSpc>
                <a:spcPts val="2650"/>
              </a:lnSpc>
              <a:buNone/>
            </a:pPr>
            <a:r>
              <a:rPr lang="en-US" sz="2650" dirty="0">
                <a:solidFill>
                  <a:srgbClr val="746558"/>
                </a:solidFill>
                <a:latin typeface="Gelasio Semi Bold" pitchFamily="34" charset="0"/>
                <a:ea typeface="Gelasio Semi Bold" pitchFamily="34" charset="-122"/>
                <a:cs typeface="Gelasio Semi Bold" pitchFamily="34" charset="-120"/>
              </a:rPr>
              <a:t>3</a:t>
            </a:r>
            <a:endParaRPr lang="en-US" sz="2650" dirty="0"/>
          </a:p>
        </p:txBody>
      </p:sp>
      <p:sp>
        <p:nvSpPr>
          <p:cNvPr id="13" name="Text 11"/>
          <p:cNvSpPr/>
          <p:nvPr/>
        </p:nvSpPr>
        <p:spPr>
          <a:xfrm>
            <a:off x="10377249" y="3126700"/>
            <a:ext cx="2912507" cy="354330"/>
          </a:xfrm>
          <a:prstGeom prst="rect">
            <a:avLst/>
          </a:prstGeom>
          <a:noFill/>
          <a:ln/>
        </p:spPr>
        <p:txBody>
          <a:bodyPr wrap="none" lIns="0" tIns="0" rIns="0" bIns="0" rtlCol="0" anchor="t"/>
          <a:lstStyle/>
          <a:p>
            <a:pPr marL="0" indent="0">
              <a:lnSpc>
                <a:spcPts val="2750"/>
              </a:lnSpc>
              <a:buNone/>
            </a:pPr>
            <a:r>
              <a:rPr lang="en-US" sz="2200" dirty="0">
                <a:solidFill>
                  <a:schemeClr val="accent1"/>
                </a:solidFill>
                <a:latin typeface="Gelasio Semi Bold" pitchFamily="34" charset="0"/>
                <a:ea typeface="Gelasio Semi Bold" pitchFamily="34" charset="-122"/>
                <a:cs typeface="Gelasio Semi Bold" pitchFamily="34" charset="-120"/>
              </a:rPr>
              <a:t>Most Affected Sports</a:t>
            </a:r>
            <a:endParaRPr lang="en-US" sz="2200" dirty="0">
              <a:solidFill>
                <a:schemeClr val="accent1"/>
              </a:solidFill>
            </a:endParaRPr>
          </a:p>
        </p:txBody>
      </p:sp>
      <p:sp>
        <p:nvSpPr>
          <p:cNvPr id="14" name="Text 12"/>
          <p:cNvSpPr/>
          <p:nvPr/>
        </p:nvSpPr>
        <p:spPr>
          <a:xfrm>
            <a:off x="10377249" y="3617119"/>
            <a:ext cx="3459242" cy="2903220"/>
          </a:xfrm>
          <a:prstGeom prst="rect">
            <a:avLst/>
          </a:prstGeom>
          <a:noFill/>
          <a:ln/>
        </p:spPr>
        <p:txBody>
          <a:bodyPr wrap="square" lIns="0" tIns="0" rIns="0" bIns="0" rtlCol="0" anchor="t"/>
          <a:lstStyle/>
          <a:p>
            <a:pPr marL="0" indent="0">
              <a:lnSpc>
                <a:spcPts val="2850"/>
              </a:lnSpc>
              <a:buNone/>
            </a:pPr>
            <a:r>
              <a:rPr lang="en-US" sz="1750" dirty="0">
                <a:solidFill>
                  <a:schemeClr val="bg1">
                    <a:lumMod val="10000"/>
                  </a:schemeClr>
                </a:solidFill>
                <a:latin typeface="Gelasio" pitchFamily="34" charset="0"/>
                <a:ea typeface="Gelasio" pitchFamily="34" charset="-122"/>
                <a:cs typeface="Gelasio" pitchFamily="34" charset="-120"/>
              </a:rPr>
              <a:t>Football (54.3%), basketball (15.2%), track and field (5.4%), soccer (5.4%), and baseball (4.3%) accounted for most catastrophic events. The heart (45.7%), spine (20.7%), and head/brain (19.6%) were the most commonly affected body areas.</a:t>
            </a:r>
            <a:endParaRPr lang="en-US" sz="1750" dirty="0">
              <a:solidFill>
                <a:schemeClr val="bg1">
                  <a:lumMod val="10000"/>
                </a:schemeClr>
              </a:solidFill>
            </a:endParaRPr>
          </a:p>
        </p:txBody>
      </p:sp>
      <p:pic>
        <p:nvPicPr>
          <p:cNvPr id="16" name="Picture 15" descr="A blue and white sign with a black cross and a shield&#10;&#10;AI-generated content may be incorrect.">
            <a:extLst>
              <a:ext uri="{FF2B5EF4-FFF2-40B4-BE49-F238E27FC236}">
                <a16:creationId xmlns:a16="http://schemas.microsoft.com/office/drawing/2014/main" id="{A08446A2-7E7D-2F9F-47AF-0288820870F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395062" y="7531127"/>
            <a:ext cx="1043354" cy="54762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76248" y="543520"/>
            <a:ext cx="8196244" cy="1231821"/>
          </a:xfrm>
          <a:prstGeom prst="rect">
            <a:avLst/>
          </a:prstGeom>
          <a:noFill/>
          <a:ln/>
        </p:spPr>
        <p:txBody>
          <a:bodyPr wrap="square" lIns="0" tIns="0" rIns="0" bIns="0" rtlCol="0" anchor="t"/>
          <a:lstStyle/>
          <a:p>
            <a:pPr marL="0" indent="0">
              <a:lnSpc>
                <a:spcPts val="4850"/>
              </a:lnSpc>
              <a:buNone/>
            </a:pPr>
            <a:r>
              <a:rPr lang="en-US" sz="3850" dirty="0">
                <a:solidFill>
                  <a:schemeClr val="accent1">
                    <a:lumMod val="75000"/>
                  </a:schemeClr>
                </a:solidFill>
                <a:latin typeface="Gelasio Semi Bold" pitchFamily="34" charset="0"/>
                <a:ea typeface="Gelasio Semi Bold" pitchFamily="34" charset="-122"/>
                <a:cs typeface="Gelasio Semi Bold" pitchFamily="34" charset="-120"/>
              </a:rPr>
              <a:t>Traumatic Injury Events (Direct)</a:t>
            </a:r>
            <a:endParaRPr lang="en-US" sz="3850" dirty="0">
              <a:solidFill>
                <a:schemeClr val="accent1">
                  <a:lumMod val="75000"/>
                </a:schemeClr>
              </a:solidFill>
            </a:endParaRPr>
          </a:p>
        </p:txBody>
      </p:sp>
      <p:pic>
        <p:nvPicPr>
          <p:cNvPr id="4" name="Image 1" descr="preencoded.png"/>
          <p:cNvPicPr>
            <a:picLocks noChangeAspect="1"/>
          </p:cNvPicPr>
          <p:nvPr/>
        </p:nvPicPr>
        <p:blipFill>
          <a:blip r:embed="rId4"/>
          <a:stretch>
            <a:fillRect/>
          </a:stretch>
        </p:blipFill>
        <p:spPr>
          <a:xfrm>
            <a:off x="6176248" y="2070973"/>
            <a:ext cx="985599" cy="2081927"/>
          </a:xfrm>
          <a:prstGeom prst="rect">
            <a:avLst/>
          </a:prstGeom>
        </p:spPr>
      </p:pic>
      <p:sp>
        <p:nvSpPr>
          <p:cNvPr id="5" name="Text 1"/>
          <p:cNvSpPr/>
          <p:nvPr/>
        </p:nvSpPr>
        <p:spPr>
          <a:xfrm>
            <a:off x="7457480" y="2268022"/>
            <a:ext cx="2463998" cy="308015"/>
          </a:xfrm>
          <a:prstGeom prst="rect">
            <a:avLst/>
          </a:prstGeom>
          <a:noFill/>
          <a:ln/>
        </p:spPr>
        <p:txBody>
          <a:bodyPr wrap="none" lIns="0" tIns="0" rIns="0" bIns="0" rtlCol="0" anchor="t"/>
          <a:lstStyle/>
          <a:p>
            <a:pPr marL="0" indent="0" algn="l">
              <a:lnSpc>
                <a:spcPts val="2400"/>
              </a:lnSpc>
              <a:buNone/>
            </a:pPr>
            <a:r>
              <a:rPr lang="en-US" sz="1900" dirty="0">
                <a:solidFill>
                  <a:schemeClr val="accent1"/>
                </a:solidFill>
                <a:latin typeface="Gelasio Semi Bold" pitchFamily="34" charset="0"/>
                <a:ea typeface="Gelasio Semi Bold" pitchFamily="34" charset="-122"/>
                <a:cs typeface="Gelasio Semi Bold" pitchFamily="34" charset="-120"/>
              </a:rPr>
              <a:t>Characteristics</a:t>
            </a:r>
            <a:endParaRPr lang="en-US" sz="1900" dirty="0">
              <a:solidFill>
                <a:schemeClr val="accent1"/>
              </a:solidFill>
            </a:endParaRPr>
          </a:p>
        </p:txBody>
      </p:sp>
      <p:sp>
        <p:nvSpPr>
          <p:cNvPr id="6" name="Text 2"/>
          <p:cNvSpPr/>
          <p:nvPr/>
        </p:nvSpPr>
        <p:spPr>
          <a:xfrm>
            <a:off x="7457480" y="2694265"/>
            <a:ext cx="6483072" cy="1261586"/>
          </a:xfrm>
          <a:prstGeom prst="rect">
            <a:avLst/>
          </a:prstGeom>
          <a:noFill/>
          <a:ln/>
        </p:spPr>
        <p:txBody>
          <a:bodyPr wrap="square" lIns="0" tIns="0" rIns="0" bIns="0" rtlCol="0" anchor="t"/>
          <a:lstStyle/>
          <a:p>
            <a:pPr marL="0" indent="0" algn="l">
              <a:lnSpc>
                <a:spcPts val="2450"/>
              </a:lnSpc>
              <a:buNone/>
            </a:pPr>
            <a:r>
              <a:rPr lang="en-US" sz="1550" dirty="0">
                <a:solidFill>
                  <a:schemeClr val="bg1">
                    <a:lumMod val="10000"/>
                  </a:schemeClr>
                </a:solidFill>
                <a:latin typeface="Gelasio" pitchFamily="34" charset="0"/>
                <a:ea typeface="Gelasio" pitchFamily="34" charset="-122"/>
                <a:cs typeface="Gelasio" pitchFamily="34" charset="-120"/>
              </a:rPr>
              <a:t>Of the 46 traumatic injury events, 8.7% were fatal, 17.4% resulted in permanent disability, 43.5% were serious with recovery, and 30.4% had unknown outcomes. Most occurred during competition (84.8%) rather than practice (10.9%).</a:t>
            </a:r>
            <a:endParaRPr lang="en-US" sz="1550" dirty="0">
              <a:solidFill>
                <a:schemeClr val="bg1">
                  <a:lumMod val="10000"/>
                </a:schemeClr>
              </a:solidFill>
            </a:endParaRPr>
          </a:p>
        </p:txBody>
      </p:sp>
      <p:pic>
        <p:nvPicPr>
          <p:cNvPr id="7" name="Image 2" descr="preencoded.png"/>
          <p:cNvPicPr>
            <a:picLocks noChangeAspect="1"/>
          </p:cNvPicPr>
          <p:nvPr/>
        </p:nvPicPr>
        <p:blipFill>
          <a:blip r:embed="rId5"/>
          <a:stretch>
            <a:fillRect/>
          </a:stretch>
        </p:blipFill>
        <p:spPr>
          <a:xfrm>
            <a:off x="6176248" y="4152900"/>
            <a:ext cx="985599" cy="1766530"/>
          </a:xfrm>
          <a:prstGeom prst="rect">
            <a:avLst/>
          </a:prstGeom>
        </p:spPr>
      </p:pic>
      <p:sp>
        <p:nvSpPr>
          <p:cNvPr id="8" name="Text 3"/>
          <p:cNvSpPr/>
          <p:nvPr/>
        </p:nvSpPr>
        <p:spPr>
          <a:xfrm>
            <a:off x="7457480" y="4349948"/>
            <a:ext cx="2463998" cy="308015"/>
          </a:xfrm>
          <a:prstGeom prst="rect">
            <a:avLst/>
          </a:prstGeom>
          <a:noFill/>
          <a:ln/>
        </p:spPr>
        <p:txBody>
          <a:bodyPr wrap="none" lIns="0" tIns="0" rIns="0" bIns="0" rtlCol="0" anchor="t"/>
          <a:lstStyle/>
          <a:p>
            <a:pPr marL="0" indent="0" algn="l">
              <a:lnSpc>
                <a:spcPts val="2400"/>
              </a:lnSpc>
              <a:buNone/>
            </a:pPr>
            <a:r>
              <a:rPr lang="en-US" sz="1900" dirty="0">
                <a:solidFill>
                  <a:schemeClr val="accent1"/>
                </a:solidFill>
                <a:latin typeface="Gelasio Semi Bold" pitchFamily="34" charset="0"/>
                <a:ea typeface="Gelasio Semi Bold" pitchFamily="34" charset="-122"/>
                <a:cs typeface="Gelasio Semi Bold" pitchFamily="34" charset="-120"/>
              </a:rPr>
              <a:t>Mechanisms</a:t>
            </a:r>
            <a:endParaRPr lang="en-US" sz="1900" dirty="0">
              <a:solidFill>
                <a:schemeClr val="accent1"/>
              </a:solidFill>
            </a:endParaRPr>
          </a:p>
        </p:txBody>
      </p:sp>
      <p:sp>
        <p:nvSpPr>
          <p:cNvPr id="9" name="Text 4"/>
          <p:cNvSpPr/>
          <p:nvPr/>
        </p:nvSpPr>
        <p:spPr>
          <a:xfrm>
            <a:off x="7457480" y="4776192"/>
            <a:ext cx="6483072" cy="946190"/>
          </a:xfrm>
          <a:prstGeom prst="rect">
            <a:avLst/>
          </a:prstGeom>
          <a:noFill/>
          <a:ln/>
        </p:spPr>
        <p:txBody>
          <a:bodyPr wrap="square" lIns="0" tIns="0" rIns="0" bIns="0" rtlCol="0" anchor="t"/>
          <a:lstStyle/>
          <a:p>
            <a:pPr marL="0" indent="0" algn="l">
              <a:lnSpc>
                <a:spcPts val="2450"/>
              </a:lnSpc>
              <a:buNone/>
            </a:pPr>
            <a:r>
              <a:rPr lang="en-US" sz="1550" dirty="0">
                <a:solidFill>
                  <a:schemeClr val="bg1">
                    <a:lumMod val="10000"/>
                  </a:schemeClr>
                </a:solidFill>
                <a:latin typeface="Gelasio" pitchFamily="34" charset="0"/>
                <a:ea typeface="Gelasio" pitchFamily="34" charset="-122"/>
                <a:cs typeface="Gelasio" pitchFamily="34" charset="-120"/>
              </a:rPr>
              <a:t>Contact with another player was the leading cause (50%), followed by contact with ground/surface (10.9%) and apparatus/object (8.7%). Tackling/being tackled accounted for 30.4% of these injuries.</a:t>
            </a:r>
            <a:endParaRPr lang="en-US" sz="1550" dirty="0">
              <a:solidFill>
                <a:schemeClr val="bg1">
                  <a:lumMod val="10000"/>
                </a:schemeClr>
              </a:solidFill>
            </a:endParaRPr>
          </a:p>
        </p:txBody>
      </p:sp>
      <p:pic>
        <p:nvPicPr>
          <p:cNvPr id="10" name="Image 3" descr="preencoded.png"/>
          <p:cNvPicPr>
            <a:picLocks noChangeAspect="1"/>
          </p:cNvPicPr>
          <p:nvPr/>
        </p:nvPicPr>
        <p:blipFill>
          <a:blip r:embed="rId6"/>
          <a:stretch>
            <a:fillRect/>
          </a:stretch>
        </p:blipFill>
        <p:spPr>
          <a:xfrm>
            <a:off x="6176248" y="5919430"/>
            <a:ext cx="985599" cy="1766530"/>
          </a:xfrm>
          <a:prstGeom prst="rect">
            <a:avLst/>
          </a:prstGeom>
        </p:spPr>
      </p:pic>
      <p:sp>
        <p:nvSpPr>
          <p:cNvPr id="11" name="Text 5"/>
          <p:cNvSpPr/>
          <p:nvPr/>
        </p:nvSpPr>
        <p:spPr>
          <a:xfrm>
            <a:off x="7457480" y="6116479"/>
            <a:ext cx="2869644" cy="308015"/>
          </a:xfrm>
          <a:prstGeom prst="rect">
            <a:avLst/>
          </a:prstGeom>
          <a:noFill/>
          <a:ln/>
        </p:spPr>
        <p:txBody>
          <a:bodyPr wrap="none" lIns="0" tIns="0" rIns="0" bIns="0" rtlCol="0" anchor="t"/>
          <a:lstStyle/>
          <a:p>
            <a:pPr marL="0" indent="0" algn="l">
              <a:lnSpc>
                <a:spcPts val="2400"/>
              </a:lnSpc>
              <a:buNone/>
            </a:pPr>
            <a:r>
              <a:rPr lang="en-US" sz="1900" dirty="0">
                <a:solidFill>
                  <a:schemeClr val="accent1"/>
                </a:solidFill>
                <a:latin typeface="Gelasio Semi Bold" pitchFamily="34" charset="0"/>
                <a:ea typeface="Gelasio Semi Bold" pitchFamily="34" charset="-122"/>
                <a:cs typeface="Gelasio Semi Bold" pitchFamily="34" charset="-120"/>
              </a:rPr>
              <a:t>Affected Areas &amp; Sports</a:t>
            </a:r>
            <a:endParaRPr lang="en-US" sz="1900" dirty="0">
              <a:solidFill>
                <a:schemeClr val="accent1"/>
              </a:solidFill>
            </a:endParaRPr>
          </a:p>
        </p:txBody>
      </p:sp>
      <p:sp>
        <p:nvSpPr>
          <p:cNvPr id="12" name="Text 6"/>
          <p:cNvSpPr/>
          <p:nvPr/>
        </p:nvSpPr>
        <p:spPr>
          <a:xfrm>
            <a:off x="7457480" y="6542723"/>
            <a:ext cx="6483072" cy="946190"/>
          </a:xfrm>
          <a:prstGeom prst="rect">
            <a:avLst/>
          </a:prstGeom>
          <a:noFill/>
          <a:ln/>
        </p:spPr>
        <p:txBody>
          <a:bodyPr wrap="square" lIns="0" tIns="0" rIns="0" bIns="0" rtlCol="0" anchor="t"/>
          <a:lstStyle/>
          <a:p>
            <a:pPr marL="0" indent="0" algn="l">
              <a:lnSpc>
                <a:spcPts val="2450"/>
              </a:lnSpc>
              <a:buNone/>
            </a:pPr>
            <a:r>
              <a:rPr lang="en-US" sz="1550" dirty="0">
                <a:solidFill>
                  <a:schemeClr val="bg1">
                    <a:lumMod val="10000"/>
                  </a:schemeClr>
                </a:solidFill>
                <a:latin typeface="Gelasio" pitchFamily="34" charset="0"/>
                <a:ea typeface="Gelasio" pitchFamily="34" charset="-122"/>
                <a:cs typeface="Gelasio" pitchFamily="34" charset="-120"/>
              </a:rPr>
              <a:t>The spine (41.3%) and head/brain (39.1%) were most frequently injured. Football dominated with 73.9% of all traumatic injuries, followed by baseball (8.7%) and ice hockey (4.3%).</a:t>
            </a:r>
            <a:endParaRPr lang="en-US" sz="1550" dirty="0">
              <a:solidFill>
                <a:schemeClr val="bg1">
                  <a:lumMod val="10000"/>
                </a:schemeClr>
              </a:solidFill>
            </a:endParaRPr>
          </a:p>
        </p:txBody>
      </p:sp>
      <p:pic>
        <p:nvPicPr>
          <p:cNvPr id="13" name="Picture 12" descr="A blue and white sign with a black cross and a shield&#10;&#10;AI-generated content may be incorrect.">
            <a:extLst>
              <a:ext uri="{FF2B5EF4-FFF2-40B4-BE49-F238E27FC236}">
                <a16:creationId xmlns:a16="http://schemas.microsoft.com/office/drawing/2014/main" id="{1D77556E-1CF9-A5A3-7E85-2CE3C91CE58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3395062" y="7531127"/>
            <a:ext cx="1043354" cy="54762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341893" y="829865"/>
            <a:ext cx="8579955" cy="486727"/>
          </a:xfrm>
          <a:prstGeom prst="rect">
            <a:avLst/>
          </a:prstGeom>
          <a:noFill/>
          <a:ln/>
        </p:spPr>
        <p:txBody>
          <a:bodyPr wrap="square" lIns="0" tIns="0" rIns="0" bIns="0" rtlCol="0" anchor="t"/>
          <a:lstStyle/>
          <a:p>
            <a:pPr marL="0" indent="0">
              <a:lnSpc>
                <a:spcPts val="4600"/>
              </a:lnSpc>
              <a:buNone/>
            </a:pPr>
            <a:r>
              <a:rPr lang="en-US" sz="3700" dirty="0">
                <a:solidFill>
                  <a:schemeClr val="accent1">
                    <a:lumMod val="75000"/>
                  </a:schemeClr>
                </a:solidFill>
                <a:latin typeface="Gelasio Semi Bold" pitchFamily="34" charset="0"/>
                <a:ea typeface="Gelasio Semi Bold" pitchFamily="34" charset="-122"/>
                <a:cs typeface="Gelasio Semi Bold" pitchFamily="34" charset="-120"/>
              </a:rPr>
              <a:t>Exertional/Medical Events (Indirect)</a:t>
            </a:r>
            <a:endParaRPr lang="en-US" sz="3700" dirty="0">
              <a:solidFill>
                <a:schemeClr val="accent1">
                  <a:lumMod val="75000"/>
                </a:schemeClr>
              </a:solidFill>
            </a:endParaRPr>
          </a:p>
        </p:txBody>
      </p:sp>
      <p:sp>
        <p:nvSpPr>
          <p:cNvPr id="4" name="Shape 1"/>
          <p:cNvSpPr/>
          <p:nvPr/>
        </p:nvSpPr>
        <p:spPr>
          <a:xfrm>
            <a:off x="869990" y="2277189"/>
            <a:ext cx="22860" cy="5133023"/>
          </a:xfrm>
          <a:prstGeom prst="roundRect">
            <a:avLst>
              <a:gd name="adj" fmla="val 123450"/>
            </a:avLst>
          </a:prstGeom>
          <a:solidFill>
            <a:srgbClr val="D4CEC3"/>
          </a:solidFill>
          <a:ln/>
        </p:spPr>
      </p:sp>
      <p:sp>
        <p:nvSpPr>
          <p:cNvPr id="5" name="Shape 2"/>
          <p:cNvSpPr/>
          <p:nvPr/>
        </p:nvSpPr>
        <p:spPr>
          <a:xfrm>
            <a:off x="1058763" y="2688908"/>
            <a:ext cx="564356" cy="22860"/>
          </a:xfrm>
          <a:prstGeom prst="roundRect">
            <a:avLst>
              <a:gd name="adj" fmla="val 123450"/>
            </a:avLst>
          </a:prstGeom>
          <a:solidFill>
            <a:srgbClr val="D4CEC3"/>
          </a:solidFill>
          <a:ln/>
        </p:spPr>
      </p:sp>
      <p:sp>
        <p:nvSpPr>
          <p:cNvPr id="6" name="Shape 3"/>
          <p:cNvSpPr/>
          <p:nvPr/>
        </p:nvSpPr>
        <p:spPr>
          <a:xfrm>
            <a:off x="658356" y="2488763"/>
            <a:ext cx="423267" cy="423267"/>
          </a:xfrm>
          <a:prstGeom prst="roundRect">
            <a:avLst>
              <a:gd name="adj" fmla="val 6667"/>
            </a:avLst>
          </a:prstGeom>
          <a:solidFill>
            <a:srgbClr val="EEE8DD"/>
          </a:solidFill>
          <a:ln/>
        </p:spPr>
      </p:sp>
      <p:sp>
        <p:nvSpPr>
          <p:cNvPr id="7" name="Text 4"/>
          <p:cNvSpPr/>
          <p:nvPr/>
        </p:nvSpPr>
        <p:spPr>
          <a:xfrm>
            <a:off x="728841" y="2524006"/>
            <a:ext cx="282178" cy="352663"/>
          </a:xfrm>
          <a:prstGeom prst="rect">
            <a:avLst/>
          </a:prstGeom>
          <a:noFill/>
          <a:ln/>
        </p:spPr>
        <p:txBody>
          <a:bodyPr wrap="none" lIns="0" tIns="0" rIns="0" bIns="0" rtlCol="0" anchor="t"/>
          <a:lstStyle/>
          <a:p>
            <a:pPr marL="0" indent="0" algn="ctr">
              <a:lnSpc>
                <a:spcPts val="2200"/>
              </a:lnSpc>
              <a:buNone/>
            </a:pPr>
            <a:r>
              <a:rPr lang="en-US" sz="2200" dirty="0">
                <a:solidFill>
                  <a:srgbClr val="746558"/>
                </a:solidFill>
                <a:latin typeface="Gelasio Semi Bold" pitchFamily="34" charset="0"/>
                <a:ea typeface="Gelasio Semi Bold" pitchFamily="34" charset="-122"/>
                <a:cs typeface="Gelasio Semi Bold" pitchFamily="34" charset="-120"/>
              </a:rPr>
              <a:t>1</a:t>
            </a:r>
            <a:endParaRPr lang="en-US" sz="2200" dirty="0"/>
          </a:p>
        </p:txBody>
      </p:sp>
      <p:sp>
        <p:nvSpPr>
          <p:cNvPr id="8" name="Text 5"/>
          <p:cNvSpPr/>
          <p:nvPr/>
        </p:nvSpPr>
        <p:spPr>
          <a:xfrm>
            <a:off x="1810703" y="2465308"/>
            <a:ext cx="2351723" cy="293846"/>
          </a:xfrm>
          <a:prstGeom prst="rect">
            <a:avLst/>
          </a:prstGeom>
          <a:noFill/>
          <a:ln/>
        </p:spPr>
        <p:txBody>
          <a:bodyPr wrap="none" lIns="0" tIns="0" rIns="0" bIns="0" rtlCol="0" anchor="t"/>
          <a:lstStyle/>
          <a:p>
            <a:pPr marL="0" indent="0" algn="l">
              <a:lnSpc>
                <a:spcPts val="2300"/>
              </a:lnSpc>
              <a:buNone/>
            </a:pPr>
            <a:r>
              <a:rPr lang="en-US" sz="1850" dirty="0">
                <a:solidFill>
                  <a:schemeClr val="accent1"/>
                </a:solidFill>
                <a:latin typeface="Gelasio Semi Bold" pitchFamily="34" charset="0"/>
                <a:ea typeface="Gelasio Semi Bold" pitchFamily="34" charset="-122"/>
                <a:cs typeface="Gelasio Semi Bold" pitchFamily="34" charset="-120"/>
              </a:rPr>
              <a:t>Characteristics</a:t>
            </a:r>
            <a:endParaRPr lang="en-US" sz="1850" dirty="0">
              <a:solidFill>
                <a:schemeClr val="accent1"/>
              </a:solidFill>
            </a:endParaRPr>
          </a:p>
        </p:txBody>
      </p:sp>
      <p:sp>
        <p:nvSpPr>
          <p:cNvPr id="9" name="Text 6"/>
          <p:cNvSpPr/>
          <p:nvPr/>
        </p:nvSpPr>
        <p:spPr>
          <a:xfrm>
            <a:off x="1810703" y="2872026"/>
            <a:ext cx="6674882" cy="902970"/>
          </a:xfrm>
          <a:prstGeom prst="rect">
            <a:avLst/>
          </a:prstGeom>
          <a:noFill/>
          <a:ln/>
        </p:spPr>
        <p:txBody>
          <a:bodyPr wrap="square" lIns="0" tIns="0" rIns="0" bIns="0" rtlCol="0" anchor="t"/>
          <a:lstStyle/>
          <a:p>
            <a:pPr marL="0" indent="0" algn="l">
              <a:lnSpc>
                <a:spcPts val="2350"/>
              </a:lnSpc>
              <a:buNone/>
            </a:pPr>
            <a:r>
              <a:rPr lang="en-US" sz="1450" dirty="0">
                <a:solidFill>
                  <a:schemeClr val="bg1">
                    <a:lumMod val="10000"/>
                  </a:schemeClr>
                </a:solidFill>
                <a:latin typeface="Gelasio" pitchFamily="34" charset="0"/>
                <a:ea typeface="Gelasio" pitchFamily="34" charset="-122"/>
                <a:cs typeface="Gelasio" pitchFamily="34" charset="-120"/>
              </a:rPr>
              <a:t>Of the 46 exertional/medical events, 28.3% were fatal while 69.6% recovered. These events occurred equally during practice (41.3%) and competition (41.3%). Running (19.5%) and conditioning (4.3%) were the most common activities.</a:t>
            </a:r>
            <a:endParaRPr lang="en-US" sz="1450" dirty="0">
              <a:solidFill>
                <a:schemeClr val="bg1">
                  <a:lumMod val="10000"/>
                </a:schemeClr>
              </a:solidFill>
            </a:endParaRPr>
          </a:p>
        </p:txBody>
      </p:sp>
      <p:sp>
        <p:nvSpPr>
          <p:cNvPr id="10" name="Shape 7"/>
          <p:cNvSpPr/>
          <p:nvPr/>
        </p:nvSpPr>
        <p:spPr>
          <a:xfrm>
            <a:off x="1058763" y="4562951"/>
            <a:ext cx="564356" cy="22860"/>
          </a:xfrm>
          <a:prstGeom prst="roundRect">
            <a:avLst>
              <a:gd name="adj" fmla="val 123450"/>
            </a:avLst>
          </a:prstGeom>
          <a:solidFill>
            <a:srgbClr val="D4CEC3"/>
          </a:solidFill>
          <a:ln/>
        </p:spPr>
      </p:sp>
      <p:sp>
        <p:nvSpPr>
          <p:cNvPr id="11" name="Shape 8"/>
          <p:cNvSpPr/>
          <p:nvPr/>
        </p:nvSpPr>
        <p:spPr>
          <a:xfrm>
            <a:off x="658356" y="4362807"/>
            <a:ext cx="423267" cy="423267"/>
          </a:xfrm>
          <a:prstGeom prst="roundRect">
            <a:avLst>
              <a:gd name="adj" fmla="val 6667"/>
            </a:avLst>
          </a:prstGeom>
          <a:solidFill>
            <a:srgbClr val="EEE8DD"/>
          </a:solidFill>
          <a:ln/>
        </p:spPr>
      </p:sp>
      <p:sp>
        <p:nvSpPr>
          <p:cNvPr id="12" name="Text 9"/>
          <p:cNvSpPr/>
          <p:nvPr/>
        </p:nvSpPr>
        <p:spPr>
          <a:xfrm>
            <a:off x="728841" y="4398050"/>
            <a:ext cx="282178" cy="352663"/>
          </a:xfrm>
          <a:prstGeom prst="rect">
            <a:avLst/>
          </a:prstGeom>
          <a:noFill/>
          <a:ln/>
        </p:spPr>
        <p:txBody>
          <a:bodyPr wrap="none" lIns="0" tIns="0" rIns="0" bIns="0" rtlCol="0" anchor="t"/>
          <a:lstStyle/>
          <a:p>
            <a:pPr marL="0" indent="0" algn="ctr">
              <a:lnSpc>
                <a:spcPts val="2200"/>
              </a:lnSpc>
              <a:buNone/>
            </a:pPr>
            <a:r>
              <a:rPr lang="en-US" sz="2200" dirty="0">
                <a:solidFill>
                  <a:srgbClr val="746558"/>
                </a:solidFill>
                <a:latin typeface="Gelasio Semi Bold" pitchFamily="34" charset="0"/>
                <a:ea typeface="Gelasio Semi Bold" pitchFamily="34" charset="-122"/>
                <a:cs typeface="Gelasio Semi Bold" pitchFamily="34" charset="-120"/>
              </a:rPr>
              <a:t>2</a:t>
            </a:r>
            <a:endParaRPr lang="en-US" sz="2200" dirty="0"/>
          </a:p>
        </p:txBody>
      </p:sp>
      <p:sp>
        <p:nvSpPr>
          <p:cNvPr id="13" name="Text 10"/>
          <p:cNvSpPr/>
          <p:nvPr/>
        </p:nvSpPr>
        <p:spPr>
          <a:xfrm>
            <a:off x="1810703" y="4339352"/>
            <a:ext cx="2351723" cy="293846"/>
          </a:xfrm>
          <a:prstGeom prst="rect">
            <a:avLst/>
          </a:prstGeom>
          <a:noFill/>
          <a:ln/>
        </p:spPr>
        <p:txBody>
          <a:bodyPr wrap="none" lIns="0" tIns="0" rIns="0" bIns="0" rtlCol="0" anchor="t"/>
          <a:lstStyle/>
          <a:p>
            <a:pPr marL="0" indent="0" algn="l">
              <a:lnSpc>
                <a:spcPts val="2300"/>
              </a:lnSpc>
              <a:buNone/>
            </a:pPr>
            <a:r>
              <a:rPr lang="en-US" sz="1850" dirty="0">
                <a:solidFill>
                  <a:schemeClr val="accent1"/>
                </a:solidFill>
                <a:latin typeface="Gelasio Semi Bold" pitchFamily="34" charset="0"/>
                <a:ea typeface="Gelasio Semi Bold" pitchFamily="34" charset="-122"/>
                <a:cs typeface="Gelasio Semi Bold" pitchFamily="34" charset="-120"/>
              </a:rPr>
              <a:t>Types of Events</a:t>
            </a:r>
            <a:endParaRPr lang="en-US" sz="1850" dirty="0">
              <a:solidFill>
                <a:schemeClr val="accent1"/>
              </a:solidFill>
            </a:endParaRPr>
          </a:p>
        </p:txBody>
      </p:sp>
      <p:sp>
        <p:nvSpPr>
          <p:cNvPr id="14" name="Text 11"/>
          <p:cNvSpPr/>
          <p:nvPr/>
        </p:nvSpPr>
        <p:spPr>
          <a:xfrm>
            <a:off x="1810703" y="4746069"/>
            <a:ext cx="6674882" cy="902970"/>
          </a:xfrm>
          <a:prstGeom prst="rect">
            <a:avLst/>
          </a:prstGeom>
          <a:noFill/>
          <a:ln/>
        </p:spPr>
        <p:txBody>
          <a:bodyPr wrap="square" lIns="0" tIns="0" rIns="0" bIns="0" rtlCol="0" anchor="t"/>
          <a:lstStyle/>
          <a:p>
            <a:pPr marL="0" indent="0" algn="l">
              <a:lnSpc>
                <a:spcPts val="2350"/>
              </a:lnSpc>
              <a:buNone/>
            </a:pPr>
            <a:r>
              <a:rPr lang="en-US" sz="1450" dirty="0">
                <a:solidFill>
                  <a:schemeClr val="bg1">
                    <a:lumMod val="10000"/>
                  </a:schemeClr>
                </a:solidFill>
                <a:latin typeface="Gelasio" pitchFamily="34" charset="0"/>
                <a:ea typeface="Gelasio" pitchFamily="34" charset="-122"/>
                <a:cs typeface="Gelasio" pitchFamily="34" charset="-120"/>
              </a:rPr>
              <a:t>The vast majority were cardiac-related (89.1%), followed by heat-related (8.7%). There were 4 heat stroke events in 2022/23, comparable to 4 in 2021/22 and 7 in 2020/21, but fewer than the 10 recorded in 2018/19.</a:t>
            </a:r>
            <a:endParaRPr lang="en-US" sz="1450" dirty="0">
              <a:solidFill>
                <a:schemeClr val="bg1">
                  <a:lumMod val="10000"/>
                </a:schemeClr>
              </a:solidFill>
            </a:endParaRPr>
          </a:p>
        </p:txBody>
      </p:sp>
      <p:sp>
        <p:nvSpPr>
          <p:cNvPr id="15" name="Shape 12"/>
          <p:cNvSpPr/>
          <p:nvPr/>
        </p:nvSpPr>
        <p:spPr>
          <a:xfrm>
            <a:off x="1058763" y="6436995"/>
            <a:ext cx="564356" cy="22860"/>
          </a:xfrm>
          <a:prstGeom prst="roundRect">
            <a:avLst>
              <a:gd name="adj" fmla="val 123450"/>
            </a:avLst>
          </a:prstGeom>
          <a:solidFill>
            <a:srgbClr val="D4CEC3"/>
          </a:solidFill>
          <a:ln/>
        </p:spPr>
      </p:sp>
      <p:sp>
        <p:nvSpPr>
          <p:cNvPr id="16" name="Shape 13"/>
          <p:cNvSpPr/>
          <p:nvPr/>
        </p:nvSpPr>
        <p:spPr>
          <a:xfrm>
            <a:off x="658356" y="6236851"/>
            <a:ext cx="423267" cy="423267"/>
          </a:xfrm>
          <a:prstGeom prst="roundRect">
            <a:avLst>
              <a:gd name="adj" fmla="val 6667"/>
            </a:avLst>
          </a:prstGeom>
          <a:solidFill>
            <a:srgbClr val="EEE8DD"/>
          </a:solidFill>
          <a:ln/>
        </p:spPr>
      </p:sp>
      <p:sp>
        <p:nvSpPr>
          <p:cNvPr id="17" name="Text 14"/>
          <p:cNvSpPr/>
          <p:nvPr/>
        </p:nvSpPr>
        <p:spPr>
          <a:xfrm>
            <a:off x="728841" y="6272093"/>
            <a:ext cx="282178" cy="352663"/>
          </a:xfrm>
          <a:prstGeom prst="rect">
            <a:avLst/>
          </a:prstGeom>
          <a:noFill/>
          <a:ln/>
        </p:spPr>
        <p:txBody>
          <a:bodyPr wrap="none" lIns="0" tIns="0" rIns="0" bIns="0" rtlCol="0" anchor="t"/>
          <a:lstStyle/>
          <a:p>
            <a:pPr marL="0" indent="0" algn="ctr">
              <a:lnSpc>
                <a:spcPts val="2200"/>
              </a:lnSpc>
              <a:buNone/>
            </a:pPr>
            <a:r>
              <a:rPr lang="en-US" sz="2200" dirty="0">
                <a:solidFill>
                  <a:srgbClr val="746558"/>
                </a:solidFill>
                <a:latin typeface="Gelasio Semi Bold" pitchFamily="34" charset="0"/>
                <a:ea typeface="Gelasio Semi Bold" pitchFamily="34" charset="-122"/>
                <a:cs typeface="Gelasio Semi Bold" pitchFamily="34" charset="-120"/>
              </a:rPr>
              <a:t>3</a:t>
            </a:r>
            <a:endParaRPr lang="en-US" sz="2200" dirty="0"/>
          </a:p>
        </p:txBody>
      </p:sp>
      <p:sp>
        <p:nvSpPr>
          <p:cNvPr id="18" name="Text 15"/>
          <p:cNvSpPr/>
          <p:nvPr/>
        </p:nvSpPr>
        <p:spPr>
          <a:xfrm>
            <a:off x="1810703" y="6213396"/>
            <a:ext cx="2351723" cy="293846"/>
          </a:xfrm>
          <a:prstGeom prst="rect">
            <a:avLst/>
          </a:prstGeom>
          <a:noFill/>
          <a:ln/>
        </p:spPr>
        <p:txBody>
          <a:bodyPr wrap="none" lIns="0" tIns="0" rIns="0" bIns="0" rtlCol="0" anchor="t"/>
          <a:lstStyle/>
          <a:p>
            <a:pPr marL="0" indent="0" algn="l">
              <a:lnSpc>
                <a:spcPts val="2300"/>
              </a:lnSpc>
              <a:buNone/>
            </a:pPr>
            <a:r>
              <a:rPr lang="en-US" sz="1850" dirty="0">
                <a:solidFill>
                  <a:schemeClr val="accent1"/>
                </a:solidFill>
                <a:latin typeface="Gelasio Semi Bold" pitchFamily="34" charset="0"/>
                <a:ea typeface="Gelasio Semi Bold" pitchFamily="34" charset="-122"/>
                <a:cs typeface="Gelasio Semi Bold" pitchFamily="34" charset="-120"/>
              </a:rPr>
              <a:t>Affected Sports</a:t>
            </a:r>
            <a:endParaRPr lang="en-US" sz="1850" dirty="0">
              <a:solidFill>
                <a:schemeClr val="accent1"/>
              </a:solidFill>
            </a:endParaRPr>
          </a:p>
        </p:txBody>
      </p:sp>
      <p:sp>
        <p:nvSpPr>
          <p:cNvPr id="19" name="Text 16"/>
          <p:cNvSpPr/>
          <p:nvPr/>
        </p:nvSpPr>
        <p:spPr>
          <a:xfrm>
            <a:off x="1810703" y="6620113"/>
            <a:ext cx="6674882" cy="601980"/>
          </a:xfrm>
          <a:prstGeom prst="rect">
            <a:avLst/>
          </a:prstGeom>
          <a:noFill/>
          <a:ln/>
        </p:spPr>
        <p:txBody>
          <a:bodyPr wrap="square" lIns="0" tIns="0" rIns="0" bIns="0" rtlCol="0" anchor="t"/>
          <a:lstStyle/>
          <a:p>
            <a:pPr marL="0" indent="0" algn="l">
              <a:lnSpc>
                <a:spcPts val="2350"/>
              </a:lnSpc>
              <a:buNone/>
            </a:pPr>
            <a:r>
              <a:rPr lang="en-US" sz="1450" dirty="0">
                <a:solidFill>
                  <a:schemeClr val="bg1">
                    <a:lumMod val="10000"/>
                  </a:schemeClr>
                </a:solidFill>
                <a:latin typeface="Gelasio" pitchFamily="34" charset="0"/>
                <a:ea typeface="Gelasio" pitchFamily="34" charset="-122"/>
                <a:cs typeface="Gelasio" pitchFamily="34" charset="-120"/>
              </a:rPr>
              <a:t>Football (34.8%) and basketball (28.3%) accounted for most exertional/medical events, followed by track and field (10.9%) and soccer (6.5%).</a:t>
            </a:r>
            <a:endParaRPr lang="en-US" sz="1450" dirty="0">
              <a:solidFill>
                <a:schemeClr val="bg1">
                  <a:lumMod val="10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14018" y="561023"/>
            <a:ext cx="10802303" cy="637580"/>
          </a:xfrm>
          <a:prstGeom prst="rect">
            <a:avLst/>
          </a:prstGeom>
          <a:noFill/>
          <a:ln/>
        </p:spPr>
        <p:txBody>
          <a:bodyPr wrap="none" lIns="0" tIns="0" rIns="0" bIns="0" rtlCol="0" anchor="t"/>
          <a:lstStyle/>
          <a:p>
            <a:pPr marL="0" indent="0">
              <a:lnSpc>
                <a:spcPts val="5000"/>
              </a:lnSpc>
              <a:buNone/>
            </a:pPr>
            <a:r>
              <a:rPr lang="en-US" sz="4000" dirty="0">
                <a:solidFill>
                  <a:schemeClr val="accent1">
                    <a:lumMod val="75000"/>
                  </a:schemeClr>
                </a:solidFill>
                <a:latin typeface="Gelasio Semi Bold" pitchFamily="34" charset="0"/>
                <a:ea typeface="Gelasio Semi Bold" pitchFamily="34" charset="-122"/>
                <a:cs typeface="Gelasio Semi Bold" pitchFamily="34" charset="-120"/>
              </a:rPr>
              <a:t>High School Sports: Highest Risk Activities</a:t>
            </a:r>
            <a:endParaRPr lang="en-US" sz="4000" dirty="0">
              <a:solidFill>
                <a:schemeClr val="accent1">
                  <a:lumMod val="75000"/>
                </a:schemeClr>
              </a:solidFill>
            </a:endParaRPr>
          </a:p>
        </p:txBody>
      </p:sp>
      <p:pic>
        <p:nvPicPr>
          <p:cNvPr id="3" name="Image 0" descr="preencoded.png"/>
          <p:cNvPicPr>
            <a:picLocks noChangeAspect="1"/>
          </p:cNvPicPr>
          <p:nvPr/>
        </p:nvPicPr>
        <p:blipFill>
          <a:blip r:embed="rId3"/>
          <a:stretch>
            <a:fillRect/>
          </a:stretch>
        </p:blipFill>
        <p:spPr>
          <a:xfrm>
            <a:off x="3197662" y="1606629"/>
            <a:ext cx="1633776" cy="1175504"/>
          </a:xfrm>
          <a:prstGeom prst="rect">
            <a:avLst/>
          </a:prstGeom>
        </p:spPr>
      </p:pic>
      <p:sp>
        <p:nvSpPr>
          <p:cNvPr id="4" name="Text 1"/>
          <p:cNvSpPr/>
          <p:nvPr/>
        </p:nvSpPr>
        <p:spPr>
          <a:xfrm>
            <a:off x="3871079" y="2160746"/>
            <a:ext cx="286822" cy="358616"/>
          </a:xfrm>
          <a:prstGeom prst="rect">
            <a:avLst/>
          </a:prstGeom>
          <a:noFill/>
          <a:ln/>
        </p:spPr>
        <p:txBody>
          <a:bodyPr wrap="none" lIns="0" tIns="0" rIns="0" bIns="0" rtlCol="0" anchor="t"/>
          <a:lstStyle/>
          <a:p>
            <a:pPr marL="0" indent="0" algn="ctr">
              <a:lnSpc>
                <a:spcPts val="3600"/>
              </a:lnSpc>
              <a:buNone/>
            </a:pPr>
            <a:r>
              <a:rPr lang="en-US" sz="2250" dirty="0">
                <a:solidFill>
                  <a:srgbClr val="746558"/>
                </a:solidFill>
                <a:latin typeface="Gelasio Semi Bold" pitchFamily="34" charset="0"/>
                <a:ea typeface="Gelasio Semi Bold" pitchFamily="34" charset="-122"/>
                <a:cs typeface="Gelasio Semi Bold" pitchFamily="34" charset="-120"/>
              </a:rPr>
              <a:t>1</a:t>
            </a:r>
            <a:endParaRPr lang="en-US" sz="2250" dirty="0"/>
          </a:p>
        </p:txBody>
      </p:sp>
      <p:sp>
        <p:nvSpPr>
          <p:cNvPr id="5" name="Text 2"/>
          <p:cNvSpPr/>
          <p:nvPr/>
        </p:nvSpPr>
        <p:spPr>
          <a:xfrm>
            <a:off x="5035391" y="1810583"/>
            <a:ext cx="3837861" cy="318730"/>
          </a:xfrm>
          <a:prstGeom prst="rect">
            <a:avLst/>
          </a:prstGeom>
          <a:noFill/>
          <a:ln/>
        </p:spPr>
        <p:txBody>
          <a:bodyPr wrap="none" lIns="0" tIns="0" rIns="0" bIns="0" rtlCol="0" anchor="t"/>
          <a:lstStyle/>
          <a:p>
            <a:pPr marL="0" indent="0" algn="l">
              <a:lnSpc>
                <a:spcPts val="2500"/>
              </a:lnSpc>
              <a:buNone/>
            </a:pPr>
            <a:r>
              <a:rPr lang="en-US" sz="2000" dirty="0">
                <a:solidFill>
                  <a:schemeClr val="accent1"/>
                </a:solidFill>
                <a:latin typeface="Gelasio Semi Bold" pitchFamily="34" charset="0"/>
                <a:ea typeface="Gelasio Semi Bold" pitchFamily="34" charset="-122"/>
                <a:cs typeface="Gelasio Semi Bold" pitchFamily="34" charset="-120"/>
              </a:rPr>
              <a:t>Traumatic Injuries by Number</a:t>
            </a:r>
            <a:endParaRPr lang="en-US" sz="2000" dirty="0">
              <a:solidFill>
                <a:schemeClr val="accent1"/>
              </a:solidFill>
            </a:endParaRPr>
          </a:p>
        </p:txBody>
      </p:sp>
      <p:sp>
        <p:nvSpPr>
          <p:cNvPr id="6" name="Text 3"/>
          <p:cNvSpPr/>
          <p:nvPr/>
        </p:nvSpPr>
        <p:spPr>
          <a:xfrm>
            <a:off x="5035391" y="2251710"/>
            <a:ext cx="5379006" cy="326469"/>
          </a:xfrm>
          <a:prstGeom prst="rect">
            <a:avLst/>
          </a:prstGeom>
          <a:noFill/>
          <a:ln/>
        </p:spPr>
        <p:txBody>
          <a:bodyPr wrap="none" lIns="0" tIns="0" rIns="0" bIns="0" rtlCol="0" anchor="t"/>
          <a:lstStyle/>
          <a:p>
            <a:pPr marL="0" indent="0" algn="l">
              <a:lnSpc>
                <a:spcPts val="2550"/>
              </a:lnSpc>
              <a:buNone/>
            </a:pPr>
            <a:r>
              <a:rPr lang="en-US" sz="1600" dirty="0">
                <a:solidFill>
                  <a:schemeClr val="bg1">
                    <a:lumMod val="10000"/>
                  </a:schemeClr>
                </a:solidFill>
                <a:latin typeface="Gelasio" pitchFamily="34" charset="0"/>
                <a:ea typeface="Gelasio" pitchFamily="34" charset="-122"/>
                <a:cs typeface="Gelasio" pitchFamily="34" charset="-120"/>
              </a:rPr>
              <a:t>Football leads, followed by baseball, wrestling, cheerleading</a:t>
            </a:r>
            <a:endParaRPr lang="en-US" sz="1600" dirty="0">
              <a:solidFill>
                <a:schemeClr val="bg1">
                  <a:lumMod val="10000"/>
                </a:schemeClr>
              </a:solidFill>
            </a:endParaRPr>
          </a:p>
        </p:txBody>
      </p:sp>
      <p:sp>
        <p:nvSpPr>
          <p:cNvPr id="7" name="Shape 4"/>
          <p:cNvSpPr/>
          <p:nvPr/>
        </p:nvSpPr>
        <p:spPr>
          <a:xfrm>
            <a:off x="4882396" y="2798088"/>
            <a:ext cx="8983028" cy="11430"/>
          </a:xfrm>
          <a:prstGeom prst="roundRect">
            <a:avLst>
              <a:gd name="adj" fmla="val 267763"/>
            </a:avLst>
          </a:prstGeom>
          <a:solidFill>
            <a:srgbClr val="D4CEC3"/>
          </a:solidFill>
          <a:ln/>
        </p:spPr>
      </p:sp>
      <p:pic>
        <p:nvPicPr>
          <p:cNvPr id="8" name="Image 1" descr="preencoded.png"/>
          <p:cNvPicPr>
            <a:picLocks noChangeAspect="1"/>
          </p:cNvPicPr>
          <p:nvPr/>
        </p:nvPicPr>
        <p:blipFill>
          <a:blip r:embed="rId4"/>
          <a:stretch>
            <a:fillRect/>
          </a:stretch>
        </p:blipFill>
        <p:spPr>
          <a:xfrm>
            <a:off x="2380774" y="2833092"/>
            <a:ext cx="3267551" cy="1175504"/>
          </a:xfrm>
          <a:prstGeom prst="rect">
            <a:avLst/>
          </a:prstGeom>
        </p:spPr>
      </p:pic>
      <p:sp>
        <p:nvSpPr>
          <p:cNvPr id="9" name="Text 5"/>
          <p:cNvSpPr/>
          <p:nvPr/>
        </p:nvSpPr>
        <p:spPr>
          <a:xfrm>
            <a:off x="3871079" y="3241477"/>
            <a:ext cx="286822" cy="358616"/>
          </a:xfrm>
          <a:prstGeom prst="rect">
            <a:avLst/>
          </a:prstGeom>
          <a:noFill/>
          <a:ln/>
        </p:spPr>
        <p:txBody>
          <a:bodyPr wrap="none" lIns="0" tIns="0" rIns="0" bIns="0" rtlCol="0" anchor="t"/>
          <a:lstStyle/>
          <a:p>
            <a:pPr marL="0" indent="0" algn="ctr">
              <a:lnSpc>
                <a:spcPts val="3600"/>
              </a:lnSpc>
              <a:buNone/>
            </a:pPr>
            <a:r>
              <a:rPr lang="en-US" sz="2250" dirty="0">
                <a:solidFill>
                  <a:srgbClr val="746558"/>
                </a:solidFill>
                <a:latin typeface="Gelasio Semi Bold" pitchFamily="34" charset="0"/>
                <a:ea typeface="Gelasio Semi Bold" pitchFamily="34" charset="-122"/>
                <a:cs typeface="Gelasio Semi Bold" pitchFamily="34" charset="-120"/>
              </a:rPr>
              <a:t>2</a:t>
            </a:r>
            <a:endParaRPr lang="en-US" sz="2250" dirty="0"/>
          </a:p>
        </p:txBody>
      </p:sp>
      <p:sp>
        <p:nvSpPr>
          <p:cNvPr id="10" name="Text 6"/>
          <p:cNvSpPr/>
          <p:nvPr/>
        </p:nvSpPr>
        <p:spPr>
          <a:xfrm>
            <a:off x="5852279" y="3037046"/>
            <a:ext cx="3371969" cy="318730"/>
          </a:xfrm>
          <a:prstGeom prst="rect">
            <a:avLst/>
          </a:prstGeom>
          <a:noFill/>
          <a:ln/>
        </p:spPr>
        <p:txBody>
          <a:bodyPr wrap="none" lIns="0" tIns="0" rIns="0" bIns="0" rtlCol="0" anchor="t"/>
          <a:lstStyle/>
          <a:p>
            <a:pPr marL="0" indent="0" algn="l">
              <a:lnSpc>
                <a:spcPts val="2500"/>
              </a:lnSpc>
              <a:buNone/>
            </a:pPr>
            <a:r>
              <a:rPr lang="en-US" sz="2000" dirty="0">
                <a:solidFill>
                  <a:schemeClr val="accent1"/>
                </a:solidFill>
                <a:latin typeface="Gelasio Semi Bold" pitchFamily="34" charset="0"/>
                <a:ea typeface="Gelasio Semi Bold" pitchFamily="34" charset="-122"/>
                <a:cs typeface="Gelasio Semi Bold" pitchFamily="34" charset="-120"/>
              </a:rPr>
              <a:t>Traumatic Injuries by Rate</a:t>
            </a:r>
            <a:endParaRPr lang="en-US" sz="2000" dirty="0">
              <a:solidFill>
                <a:schemeClr val="accent1"/>
              </a:solidFill>
            </a:endParaRPr>
          </a:p>
        </p:txBody>
      </p:sp>
      <p:sp>
        <p:nvSpPr>
          <p:cNvPr id="11" name="Text 7"/>
          <p:cNvSpPr/>
          <p:nvPr/>
        </p:nvSpPr>
        <p:spPr>
          <a:xfrm>
            <a:off x="5852279" y="3478173"/>
            <a:ext cx="4130159" cy="326469"/>
          </a:xfrm>
          <a:prstGeom prst="rect">
            <a:avLst/>
          </a:prstGeom>
          <a:noFill/>
          <a:ln/>
        </p:spPr>
        <p:txBody>
          <a:bodyPr wrap="none" lIns="0" tIns="0" rIns="0" bIns="0" rtlCol="0" anchor="t"/>
          <a:lstStyle/>
          <a:p>
            <a:pPr marL="0" indent="0" algn="l">
              <a:lnSpc>
                <a:spcPts val="2550"/>
              </a:lnSpc>
              <a:buNone/>
            </a:pPr>
            <a:r>
              <a:rPr lang="en-US" sz="1600" dirty="0">
                <a:solidFill>
                  <a:schemeClr val="bg1">
                    <a:lumMod val="10000"/>
                  </a:schemeClr>
                </a:solidFill>
                <a:latin typeface="Gelasio" pitchFamily="34" charset="0"/>
                <a:ea typeface="Gelasio" pitchFamily="34" charset="-122"/>
                <a:cs typeface="Gelasio" pitchFamily="34" charset="-120"/>
              </a:rPr>
              <a:t>Cheerleading, football, gymnastics, ice hockey</a:t>
            </a:r>
            <a:endParaRPr lang="en-US" sz="1600" dirty="0">
              <a:solidFill>
                <a:schemeClr val="bg1">
                  <a:lumMod val="10000"/>
                </a:schemeClr>
              </a:solidFill>
            </a:endParaRPr>
          </a:p>
        </p:txBody>
      </p:sp>
      <p:sp>
        <p:nvSpPr>
          <p:cNvPr id="12" name="Shape 8"/>
          <p:cNvSpPr/>
          <p:nvPr/>
        </p:nvSpPr>
        <p:spPr>
          <a:xfrm>
            <a:off x="5699284" y="4024551"/>
            <a:ext cx="8166140" cy="11430"/>
          </a:xfrm>
          <a:prstGeom prst="roundRect">
            <a:avLst>
              <a:gd name="adj" fmla="val 267763"/>
            </a:avLst>
          </a:prstGeom>
          <a:solidFill>
            <a:srgbClr val="D4CEC3"/>
          </a:solidFill>
          <a:ln/>
        </p:spPr>
      </p:sp>
      <p:pic>
        <p:nvPicPr>
          <p:cNvPr id="13" name="Image 2" descr="preencoded.png"/>
          <p:cNvPicPr>
            <a:picLocks noChangeAspect="1"/>
          </p:cNvPicPr>
          <p:nvPr/>
        </p:nvPicPr>
        <p:blipFill>
          <a:blip r:embed="rId5"/>
          <a:stretch>
            <a:fillRect/>
          </a:stretch>
        </p:blipFill>
        <p:spPr>
          <a:xfrm>
            <a:off x="1563886" y="4059555"/>
            <a:ext cx="4901327" cy="1175504"/>
          </a:xfrm>
          <a:prstGeom prst="rect">
            <a:avLst/>
          </a:prstGeom>
        </p:spPr>
      </p:pic>
      <p:sp>
        <p:nvSpPr>
          <p:cNvPr id="14" name="Text 9"/>
          <p:cNvSpPr/>
          <p:nvPr/>
        </p:nvSpPr>
        <p:spPr>
          <a:xfrm>
            <a:off x="3871079" y="4467939"/>
            <a:ext cx="286822" cy="358616"/>
          </a:xfrm>
          <a:prstGeom prst="rect">
            <a:avLst/>
          </a:prstGeom>
          <a:noFill/>
          <a:ln/>
        </p:spPr>
        <p:txBody>
          <a:bodyPr wrap="none" lIns="0" tIns="0" rIns="0" bIns="0" rtlCol="0" anchor="t"/>
          <a:lstStyle/>
          <a:p>
            <a:pPr marL="0" indent="0" algn="ctr">
              <a:lnSpc>
                <a:spcPts val="3600"/>
              </a:lnSpc>
              <a:buNone/>
            </a:pPr>
            <a:r>
              <a:rPr lang="en-US" sz="2250" dirty="0">
                <a:solidFill>
                  <a:srgbClr val="746558"/>
                </a:solidFill>
                <a:latin typeface="Gelasio Semi Bold" pitchFamily="34" charset="0"/>
                <a:ea typeface="Gelasio Semi Bold" pitchFamily="34" charset="-122"/>
                <a:cs typeface="Gelasio Semi Bold" pitchFamily="34" charset="-120"/>
              </a:rPr>
              <a:t>3</a:t>
            </a:r>
            <a:endParaRPr lang="en-US" sz="2250" dirty="0"/>
          </a:p>
        </p:txBody>
      </p:sp>
      <p:sp>
        <p:nvSpPr>
          <p:cNvPr id="15" name="Text 10"/>
          <p:cNvSpPr/>
          <p:nvPr/>
        </p:nvSpPr>
        <p:spPr>
          <a:xfrm>
            <a:off x="6669167" y="4263509"/>
            <a:ext cx="3902988" cy="318730"/>
          </a:xfrm>
          <a:prstGeom prst="rect">
            <a:avLst/>
          </a:prstGeom>
          <a:noFill/>
          <a:ln/>
        </p:spPr>
        <p:txBody>
          <a:bodyPr wrap="none" lIns="0" tIns="0" rIns="0" bIns="0" rtlCol="0" anchor="t"/>
          <a:lstStyle/>
          <a:p>
            <a:pPr marL="0" indent="0" algn="l">
              <a:lnSpc>
                <a:spcPts val="2500"/>
              </a:lnSpc>
              <a:buNone/>
            </a:pPr>
            <a:r>
              <a:rPr lang="en-US" sz="2000" dirty="0">
                <a:solidFill>
                  <a:schemeClr val="accent1"/>
                </a:solidFill>
                <a:latin typeface="Gelasio Semi Bold" pitchFamily="34" charset="0"/>
                <a:ea typeface="Gelasio Semi Bold" pitchFamily="34" charset="-122"/>
                <a:cs typeface="Gelasio Semi Bold" pitchFamily="34" charset="-120"/>
              </a:rPr>
              <a:t>Exertional/Medical by Number</a:t>
            </a:r>
            <a:endParaRPr lang="en-US" sz="2000" dirty="0">
              <a:solidFill>
                <a:schemeClr val="accent1"/>
              </a:solidFill>
            </a:endParaRPr>
          </a:p>
        </p:txBody>
      </p:sp>
      <p:sp>
        <p:nvSpPr>
          <p:cNvPr id="16" name="Text 11"/>
          <p:cNvSpPr/>
          <p:nvPr/>
        </p:nvSpPr>
        <p:spPr>
          <a:xfrm>
            <a:off x="6669167" y="4704636"/>
            <a:ext cx="3937635" cy="326469"/>
          </a:xfrm>
          <a:prstGeom prst="rect">
            <a:avLst/>
          </a:prstGeom>
          <a:noFill/>
          <a:ln/>
        </p:spPr>
        <p:txBody>
          <a:bodyPr wrap="none" lIns="0" tIns="0" rIns="0" bIns="0" rtlCol="0" anchor="t"/>
          <a:lstStyle/>
          <a:p>
            <a:pPr marL="0" indent="0" algn="l">
              <a:lnSpc>
                <a:spcPts val="2550"/>
              </a:lnSpc>
              <a:buNone/>
            </a:pPr>
            <a:r>
              <a:rPr lang="en-US" sz="1600" dirty="0">
                <a:solidFill>
                  <a:schemeClr val="bg1">
                    <a:lumMod val="10000"/>
                  </a:schemeClr>
                </a:solidFill>
                <a:latin typeface="Gelasio" pitchFamily="34" charset="0"/>
                <a:ea typeface="Gelasio" pitchFamily="34" charset="-122"/>
                <a:cs typeface="Gelasio" pitchFamily="34" charset="-120"/>
              </a:rPr>
              <a:t>Football, basketball, track, soccer, wrestling</a:t>
            </a:r>
            <a:endParaRPr lang="en-US" sz="1600" dirty="0">
              <a:solidFill>
                <a:schemeClr val="bg1">
                  <a:lumMod val="10000"/>
                </a:schemeClr>
              </a:solidFill>
            </a:endParaRPr>
          </a:p>
        </p:txBody>
      </p:sp>
      <p:sp>
        <p:nvSpPr>
          <p:cNvPr id="17" name="Shape 12"/>
          <p:cNvSpPr/>
          <p:nvPr/>
        </p:nvSpPr>
        <p:spPr>
          <a:xfrm>
            <a:off x="6516172" y="5251013"/>
            <a:ext cx="7349252" cy="11430"/>
          </a:xfrm>
          <a:prstGeom prst="roundRect">
            <a:avLst>
              <a:gd name="adj" fmla="val 267763"/>
            </a:avLst>
          </a:prstGeom>
          <a:solidFill>
            <a:srgbClr val="D4CEC3"/>
          </a:solidFill>
          <a:ln/>
        </p:spPr>
      </p:sp>
      <p:pic>
        <p:nvPicPr>
          <p:cNvPr id="18" name="Image 3" descr="preencoded.png"/>
          <p:cNvPicPr>
            <a:picLocks noChangeAspect="1"/>
          </p:cNvPicPr>
          <p:nvPr/>
        </p:nvPicPr>
        <p:blipFill>
          <a:blip r:embed="rId6"/>
          <a:stretch>
            <a:fillRect/>
          </a:stretch>
        </p:blipFill>
        <p:spPr>
          <a:xfrm>
            <a:off x="746998" y="5286018"/>
            <a:ext cx="6535103" cy="1175504"/>
          </a:xfrm>
          <a:prstGeom prst="rect">
            <a:avLst/>
          </a:prstGeom>
        </p:spPr>
      </p:pic>
      <p:sp>
        <p:nvSpPr>
          <p:cNvPr id="19" name="Text 13"/>
          <p:cNvSpPr/>
          <p:nvPr/>
        </p:nvSpPr>
        <p:spPr>
          <a:xfrm>
            <a:off x="3871079" y="5694402"/>
            <a:ext cx="286822" cy="358616"/>
          </a:xfrm>
          <a:prstGeom prst="rect">
            <a:avLst/>
          </a:prstGeom>
          <a:noFill/>
          <a:ln/>
        </p:spPr>
        <p:txBody>
          <a:bodyPr wrap="none" lIns="0" tIns="0" rIns="0" bIns="0" rtlCol="0" anchor="t"/>
          <a:lstStyle/>
          <a:p>
            <a:pPr marL="0" indent="0" algn="ctr">
              <a:lnSpc>
                <a:spcPts val="3600"/>
              </a:lnSpc>
              <a:buNone/>
            </a:pPr>
            <a:r>
              <a:rPr lang="en-US" sz="2250" dirty="0">
                <a:solidFill>
                  <a:srgbClr val="746558"/>
                </a:solidFill>
                <a:latin typeface="Gelasio Semi Bold" pitchFamily="34" charset="0"/>
                <a:ea typeface="Gelasio Semi Bold" pitchFamily="34" charset="-122"/>
                <a:cs typeface="Gelasio Semi Bold" pitchFamily="34" charset="-120"/>
              </a:rPr>
              <a:t>4</a:t>
            </a:r>
            <a:endParaRPr lang="en-US" sz="2250" dirty="0"/>
          </a:p>
        </p:txBody>
      </p:sp>
      <p:sp>
        <p:nvSpPr>
          <p:cNvPr id="20" name="Text 14"/>
          <p:cNvSpPr/>
          <p:nvPr/>
        </p:nvSpPr>
        <p:spPr>
          <a:xfrm>
            <a:off x="7486055" y="5489972"/>
            <a:ext cx="3437096" cy="318730"/>
          </a:xfrm>
          <a:prstGeom prst="rect">
            <a:avLst/>
          </a:prstGeom>
          <a:noFill/>
          <a:ln/>
        </p:spPr>
        <p:txBody>
          <a:bodyPr wrap="none" lIns="0" tIns="0" rIns="0" bIns="0" rtlCol="0" anchor="t"/>
          <a:lstStyle/>
          <a:p>
            <a:pPr marL="0" indent="0" algn="l">
              <a:lnSpc>
                <a:spcPts val="2500"/>
              </a:lnSpc>
              <a:buNone/>
            </a:pPr>
            <a:r>
              <a:rPr lang="en-US" sz="2000" dirty="0">
                <a:solidFill>
                  <a:schemeClr val="accent1"/>
                </a:solidFill>
                <a:latin typeface="Gelasio Semi Bold" pitchFamily="34" charset="0"/>
                <a:ea typeface="Gelasio Semi Bold" pitchFamily="34" charset="-122"/>
                <a:cs typeface="Gelasio Semi Bold" pitchFamily="34" charset="-120"/>
              </a:rPr>
              <a:t>Exertional/Medical by Rate</a:t>
            </a:r>
            <a:endParaRPr lang="en-US" sz="2000" dirty="0">
              <a:solidFill>
                <a:schemeClr val="accent1"/>
              </a:solidFill>
            </a:endParaRPr>
          </a:p>
        </p:txBody>
      </p:sp>
      <p:sp>
        <p:nvSpPr>
          <p:cNvPr id="21" name="Text 15"/>
          <p:cNvSpPr/>
          <p:nvPr/>
        </p:nvSpPr>
        <p:spPr>
          <a:xfrm>
            <a:off x="7486055" y="5931098"/>
            <a:ext cx="4363522" cy="326469"/>
          </a:xfrm>
          <a:prstGeom prst="rect">
            <a:avLst/>
          </a:prstGeom>
          <a:noFill/>
          <a:ln/>
        </p:spPr>
        <p:txBody>
          <a:bodyPr wrap="none" lIns="0" tIns="0" rIns="0" bIns="0" rtlCol="0" anchor="t"/>
          <a:lstStyle/>
          <a:p>
            <a:pPr marL="0" indent="0" algn="l">
              <a:lnSpc>
                <a:spcPts val="2550"/>
              </a:lnSpc>
              <a:buNone/>
            </a:pPr>
            <a:r>
              <a:rPr lang="en-US" sz="1600" dirty="0">
                <a:solidFill>
                  <a:schemeClr val="bg1">
                    <a:lumMod val="10000"/>
                  </a:schemeClr>
                </a:solidFill>
                <a:latin typeface="Gelasio" pitchFamily="34" charset="0"/>
                <a:ea typeface="Gelasio" pitchFamily="34" charset="-122"/>
                <a:cs typeface="Gelasio" pitchFamily="34" charset="-120"/>
              </a:rPr>
              <a:t>Rowing, basketball, football, ice hockey, lacrosse</a:t>
            </a:r>
            <a:endParaRPr lang="en-US" sz="1600" dirty="0">
              <a:solidFill>
                <a:schemeClr val="bg1">
                  <a:lumMod val="10000"/>
                </a:schemeClr>
              </a:solidFill>
            </a:endParaRPr>
          </a:p>
        </p:txBody>
      </p:sp>
      <p:sp>
        <p:nvSpPr>
          <p:cNvPr id="22" name="Text 16"/>
          <p:cNvSpPr/>
          <p:nvPr/>
        </p:nvSpPr>
        <p:spPr>
          <a:xfrm>
            <a:off x="714018" y="6690955"/>
            <a:ext cx="13202364" cy="979408"/>
          </a:xfrm>
          <a:prstGeom prst="rect">
            <a:avLst/>
          </a:prstGeom>
          <a:noFill/>
          <a:ln/>
        </p:spPr>
        <p:txBody>
          <a:bodyPr wrap="square" lIns="0" tIns="0" rIns="0" bIns="0" rtlCol="0" anchor="t"/>
          <a:lstStyle/>
          <a:p>
            <a:pPr marL="0" indent="0">
              <a:lnSpc>
                <a:spcPts val="2550"/>
              </a:lnSpc>
              <a:buNone/>
            </a:pPr>
            <a:r>
              <a:rPr lang="en-US" sz="1600" dirty="0">
                <a:solidFill>
                  <a:schemeClr val="bg1">
                    <a:lumMod val="10000"/>
                  </a:schemeClr>
                </a:solidFill>
                <a:latin typeface="Gelasio" pitchFamily="34" charset="0"/>
                <a:ea typeface="Gelasio" pitchFamily="34" charset="-122"/>
                <a:cs typeface="Gelasio" pitchFamily="34" charset="-120"/>
              </a:rPr>
              <a:t>When examining high school sports, football consistently appears as high-risk across all measures. However, when accounting for participation rates, several other sports show significant risk. For traumatic injuries, cheerleading and gymnastics have concerning rates, while for exertional/medical conditions, basketball and rowing show elevated risk.</a:t>
            </a:r>
            <a:endParaRPr lang="en-US" sz="1600" dirty="0">
              <a:solidFill>
                <a:schemeClr val="bg1">
                  <a:lumMod val="10000"/>
                </a:schemeClr>
              </a:solidFill>
            </a:endParaRPr>
          </a:p>
        </p:txBody>
      </p:sp>
      <p:pic>
        <p:nvPicPr>
          <p:cNvPr id="23" name="Picture 22" descr="A blue and white sign with a black cross and a shield&#10;&#10;AI-generated content may be incorrect.">
            <a:extLst>
              <a:ext uri="{FF2B5EF4-FFF2-40B4-BE49-F238E27FC236}">
                <a16:creationId xmlns:a16="http://schemas.microsoft.com/office/drawing/2014/main" id="{C38CD992-FFF6-776F-5EE3-CA3322EEC8B9}"/>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3395062" y="7531127"/>
            <a:ext cx="1043354" cy="54762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1258372"/>
            <a:ext cx="10649664" cy="708779"/>
          </a:xfrm>
          <a:prstGeom prst="rect">
            <a:avLst/>
          </a:prstGeom>
          <a:noFill/>
          <a:ln/>
        </p:spPr>
        <p:txBody>
          <a:bodyPr wrap="none" lIns="0" tIns="0" rIns="0" bIns="0" rtlCol="0" anchor="t"/>
          <a:lstStyle/>
          <a:p>
            <a:pPr marL="0" indent="0">
              <a:lnSpc>
                <a:spcPts val="5550"/>
              </a:lnSpc>
              <a:buNone/>
            </a:pPr>
            <a:r>
              <a:rPr lang="en-US" sz="4450" dirty="0">
                <a:solidFill>
                  <a:schemeClr val="accent1">
                    <a:lumMod val="75000"/>
                  </a:schemeClr>
                </a:solidFill>
                <a:latin typeface="Gelasio Semi Bold" pitchFamily="34" charset="0"/>
                <a:ea typeface="Gelasio Semi Bold" pitchFamily="34" charset="-122"/>
                <a:cs typeface="Gelasio Semi Bold" pitchFamily="34" charset="-120"/>
              </a:rPr>
              <a:t>College Sports: Highest Risk Activities</a:t>
            </a:r>
            <a:endParaRPr lang="en-US" sz="4450" dirty="0">
              <a:solidFill>
                <a:schemeClr val="accent1">
                  <a:lumMod val="75000"/>
                </a:schemeClr>
              </a:solidFill>
            </a:endParaRPr>
          </a:p>
        </p:txBody>
      </p:sp>
      <p:pic>
        <p:nvPicPr>
          <p:cNvPr id="3" name="Image 0" descr="preencoded.png"/>
          <p:cNvPicPr>
            <a:picLocks noChangeAspect="1"/>
          </p:cNvPicPr>
          <p:nvPr/>
        </p:nvPicPr>
        <p:blipFill>
          <a:blip r:embed="rId3">
            <a:duotone>
              <a:prstClr val="black"/>
              <a:schemeClr val="accent1">
                <a:tint val="45000"/>
                <a:satMod val="400000"/>
              </a:schemeClr>
            </a:duotone>
          </a:blip>
          <a:stretch>
            <a:fillRect/>
          </a:stretch>
        </p:blipFill>
        <p:spPr>
          <a:xfrm>
            <a:off x="793790" y="2420779"/>
            <a:ext cx="566976" cy="566976"/>
          </a:xfrm>
          <a:prstGeom prst="rect">
            <a:avLst/>
          </a:prstGeom>
        </p:spPr>
      </p:pic>
      <p:sp>
        <p:nvSpPr>
          <p:cNvPr id="4" name="Text 1"/>
          <p:cNvSpPr/>
          <p:nvPr/>
        </p:nvSpPr>
        <p:spPr>
          <a:xfrm>
            <a:off x="793790" y="3214568"/>
            <a:ext cx="2835235" cy="354330"/>
          </a:xfrm>
          <a:prstGeom prst="rect">
            <a:avLst/>
          </a:prstGeom>
          <a:noFill/>
          <a:ln/>
        </p:spPr>
        <p:txBody>
          <a:bodyPr wrap="none" lIns="0" tIns="0" rIns="0" bIns="0" rtlCol="0" anchor="t"/>
          <a:lstStyle/>
          <a:p>
            <a:pPr marL="0" indent="0" algn="l">
              <a:lnSpc>
                <a:spcPts val="2750"/>
              </a:lnSpc>
              <a:buNone/>
            </a:pPr>
            <a:r>
              <a:rPr lang="en-US" sz="2200" dirty="0">
                <a:solidFill>
                  <a:schemeClr val="accent1"/>
                </a:solidFill>
                <a:latin typeface="Gelasio Semi Bold" pitchFamily="34" charset="0"/>
                <a:ea typeface="Gelasio Semi Bold" pitchFamily="34" charset="-122"/>
                <a:cs typeface="Gelasio Semi Bold" pitchFamily="34" charset="-120"/>
              </a:rPr>
              <a:t>Football</a:t>
            </a:r>
            <a:endParaRPr lang="en-US" sz="2200" dirty="0">
              <a:solidFill>
                <a:schemeClr val="accent1"/>
              </a:solidFill>
            </a:endParaRPr>
          </a:p>
        </p:txBody>
      </p:sp>
      <p:sp>
        <p:nvSpPr>
          <p:cNvPr id="5" name="Text 2"/>
          <p:cNvSpPr/>
          <p:nvPr/>
        </p:nvSpPr>
        <p:spPr>
          <a:xfrm>
            <a:off x="793790" y="3704987"/>
            <a:ext cx="3005495" cy="3266123"/>
          </a:xfrm>
          <a:prstGeom prst="rect">
            <a:avLst/>
          </a:prstGeom>
          <a:noFill/>
          <a:ln/>
        </p:spPr>
        <p:txBody>
          <a:bodyPr wrap="square" lIns="0" tIns="0" rIns="0" bIns="0" rtlCol="0" anchor="t"/>
          <a:lstStyle/>
          <a:p>
            <a:pPr marL="0" indent="0" algn="l">
              <a:lnSpc>
                <a:spcPts val="2850"/>
              </a:lnSpc>
              <a:buNone/>
            </a:pPr>
            <a:r>
              <a:rPr lang="en-US" sz="1750" dirty="0">
                <a:solidFill>
                  <a:schemeClr val="bg1">
                    <a:lumMod val="10000"/>
                  </a:schemeClr>
                </a:solidFill>
                <a:latin typeface="Gelasio" pitchFamily="34" charset="0"/>
                <a:ea typeface="Gelasio" pitchFamily="34" charset="-122"/>
                <a:cs typeface="Gelasio" pitchFamily="34" charset="-120"/>
              </a:rPr>
              <a:t>Highest number of both traumatic and exertional/medical catastrophic events. For traumatic injuries, the rate is 0.70 fatal events per 100,000 participants, with 2.21 non-fatal and 6.68 serious events per 100,000.</a:t>
            </a:r>
            <a:endParaRPr lang="en-US" sz="1750" dirty="0">
              <a:solidFill>
                <a:schemeClr val="bg1">
                  <a:lumMod val="10000"/>
                </a:schemeClr>
              </a:solidFill>
            </a:endParaRPr>
          </a:p>
        </p:txBody>
      </p:sp>
      <p:pic>
        <p:nvPicPr>
          <p:cNvPr id="6" name="Image 1" descr="preencoded.png"/>
          <p:cNvPicPr>
            <a:picLocks noChangeAspect="1"/>
          </p:cNvPicPr>
          <p:nvPr/>
        </p:nvPicPr>
        <p:blipFill>
          <a:blip r:embed="rId4">
            <a:duotone>
              <a:prstClr val="black"/>
              <a:schemeClr val="accent1">
                <a:tint val="45000"/>
                <a:satMod val="400000"/>
              </a:schemeClr>
            </a:duotone>
          </a:blip>
          <a:stretch>
            <a:fillRect/>
          </a:stretch>
        </p:blipFill>
        <p:spPr>
          <a:xfrm>
            <a:off x="4139446" y="2420779"/>
            <a:ext cx="566976" cy="566976"/>
          </a:xfrm>
          <a:prstGeom prst="rect">
            <a:avLst/>
          </a:prstGeom>
        </p:spPr>
      </p:pic>
      <p:sp>
        <p:nvSpPr>
          <p:cNvPr id="7" name="Text 3"/>
          <p:cNvSpPr/>
          <p:nvPr/>
        </p:nvSpPr>
        <p:spPr>
          <a:xfrm>
            <a:off x="4139446" y="3214568"/>
            <a:ext cx="2835235" cy="354330"/>
          </a:xfrm>
          <a:prstGeom prst="rect">
            <a:avLst/>
          </a:prstGeom>
          <a:noFill/>
          <a:ln/>
        </p:spPr>
        <p:txBody>
          <a:bodyPr wrap="none" lIns="0" tIns="0" rIns="0" bIns="0" rtlCol="0" anchor="t"/>
          <a:lstStyle/>
          <a:p>
            <a:pPr marL="0" indent="0" algn="l">
              <a:lnSpc>
                <a:spcPts val="2750"/>
              </a:lnSpc>
              <a:buNone/>
            </a:pPr>
            <a:r>
              <a:rPr lang="en-US" sz="2200" dirty="0">
                <a:solidFill>
                  <a:schemeClr val="accent1"/>
                </a:solidFill>
                <a:latin typeface="Gelasio Semi Bold" pitchFamily="34" charset="0"/>
                <a:ea typeface="Gelasio Semi Bold" pitchFamily="34" charset="-122"/>
                <a:cs typeface="Gelasio Semi Bold" pitchFamily="34" charset="-120"/>
              </a:rPr>
              <a:t>Basketball</a:t>
            </a:r>
            <a:endParaRPr lang="en-US" sz="2200" dirty="0">
              <a:solidFill>
                <a:schemeClr val="accent1"/>
              </a:solidFill>
            </a:endParaRPr>
          </a:p>
        </p:txBody>
      </p:sp>
      <p:sp>
        <p:nvSpPr>
          <p:cNvPr id="8" name="Text 4"/>
          <p:cNvSpPr/>
          <p:nvPr/>
        </p:nvSpPr>
        <p:spPr>
          <a:xfrm>
            <a:off x="4139446" y="3704987"/>
            <a:ext cx="3005614" cy="2903220"/>
          </a:xfrm>
          <a:prstGeom prst="rect">
            <a:avLst/>
          </a:prstGeom>
          <a:noFill/>
          <a:ln/>
        </p:spPr>
        <p:txBody>
          <a:bodyPr wrap="square" lIns="0" tIns="0" rIns="0" bIns="0" rtlCol="0" anchor="t"/>
          <a:lstStyle/>
          <a:p>
            <a:pPr marL="0" indent="0" algn="l">
              <a:lnSpc>
                <a:spcPts val="2850"/>
              </a:lnSpc>
              <a:buNone/>
            </a:pPr>
            <a:r>
              <a:rPr lang="en-US" sz="1750" dirty="0">
                <a:solidFill>
                  <a:schemeClr val="bg1">
                    <a:lumMod val="10000"/>
                  </a:schemeClr>
                </a:solidFill>
                <a:latin typeface="Gelasio" pitchFamily="34" charset="0"/>
                <a:ea typeface="Gelasio" pitchFamily="34" charset="-122"/>
                <a:cs typeface="Gelasio" pitchFamily="34" charset="-120"/>
              </a:rPr>
              <a:t>Male basketball has the highest rate of exertional/medical events at 6.53 fatal events per 100,000 participants. It also ranks high for traumatic injuries with 1.40 serious events per 100,000.</a:t>
            </a:r>
            <a:endParaRPr lang="en-US" sz="1750" dirty="0">
              <a:solidFill>
                <a:schemeClr val="bg1">
                  <a:lumMod val="10000"/>
                </a:schemeClr>
              </a:solidFill>
            </a:endParaRPr>
          </a:p>
        </p:txBody>
      </p:sp>
      <p:pic>
        <p:nvPicPr>
          <p:cNvPr id="9" name="Image 2" descr="preencoded.png"/>
          <p:cNvPicPr>
            <a:picLocks noChangeAspect="1"/>
          </p:cNvPicPr>
          <p:nvPr/>
        </p:nvPicPr>
        <p:blipFill>
          <a:blip r:embed="rId5">
            <a:duotone>
              <a:prstClr val="black"/>
              <a:schemeClr val="accent1">
                <a:tint val="45000"/>
                <a:satMod val="400000"/>
              </a:schemeClr>
            </a:duotone>
          </a:blip>
          <a:stretch>
            <a:fillRect/>
          </a:stretch>
        </p:blipFill>
        <p:spPr>
          <a:xfrm>
            <a:off x="7485221" y="2420779"/>
            <a:ext cx="566976" cy="566976"/>
          </a:xfrm>
          <a:prstGeom prst="rect">
            <a:avLst/>
          </a:prstGeom>
        </p:spPr>
      </p:pic>
      <p:sp>
        <p:nvSpPr>
          <p:cNvPr id="10" name="Text 5"/>
          <p:cNvSpPr/>
          <p:nvPr/>
        </p:nvSpPr>
        <p:spPr>
          <a:xfrm>
            <a:off x="7485221" y="3214568"/>
            <a:ext cx="2835235" cy="354330"/>
          </a:xfrm>
          <a:prstGeom prst="rect">
            <a:avLst/>
          </a:prstGeom>
          <a:noFill/>
          <a:ln/>
        </p:spPr>
        <p:txBody>
          <a:bodyPr wrap="none" lIns="0" tIns="0" rIns="0" bIns="0" rtlCol="0" anchor="t"/>
          <a:lstStyle/>
          <a:p>
            <a:pPr marL="0" indent="0" algn="l">
              <a:lnSpc>
                <a:spcPts val="2750"/>
              </a:lnSpc>
              <a:buNone/>
            </a:pPr>
            <a:r>
              <a:rPr lang="en-US" sz="2200" dirty="0">
                <a:solidFill>
                  <a:schemeClr val="accent1"/>
                </a:solidFill>
                <a:latin typeface="Gelasio Semi Bold" pitchFamily="34" charset="0"/>
                <a:ea typeface="Gelasio Semi Bold" pitchFamily="34" charset="-122"/>
                <a:cs typeface="Gelasio Semi Bold" pitchFamily="34" charset="-120"/>
              </a:rPr>
              <a:t>Skiing</a:t>
            </a:r>
            <a:endParaRPr lang="en-US" sz="2200" dirty="0">
              <a:solidFill>
                <a:schemeClr val="accent1"/>
              </a:solidFill>
            </a:endParaRPr>
          </a:p>
        </p:txBody>
      </p:sp>
      <p:sp>
        <p:nvSpPr>
          <p:cNvPr id="11" name="Text 6"/>
          <p:cNvSpPr/>
          <p:nvPr/>
        </p:nvSpPr>
        <p:spPr>
          <a:xfrm>
            <a:off x="7485221" y="3704987"/>
            <a:ext cx="3005614" cy="2540318"/>
          </a:xfrm>
          <a:prstGeom prst="rect">
            <a:avLst/>
          </a:prstGeom>
          <a:noFill/>
          <a:ln/>
        </p:spPr>
        <p:txBody>
          <a:bodyPr wrap="square" lIns="0" tIns="0" rIns="0" bIns="0" rtlCol="0" anchor="t"/>
          <a:lstStyle/>
          <a:p>
            <a:pPr marL="0" indent="0" algn="l">
              <a:lnSpc>
                <a:spcPts val="2850"/>
              </a:lnSpc>
              <a:buNone/>
            </a:pPr>
            <a:r>
              <a:rPr lang="en-US" sz="1750" dirty="0">
                <a:solidFill>
                  <a:schemeClr val="bg1">
                    <a:lumMod val="10000"/>
                  </a:schemeClr>
                </a:solidFill>
                <a:latin typeface="Gelasio" pitchFamily="34" charset="0"/>
                <a:ea typeface="Gelasio" pitchFamily="34" charset="-122"/>
                <a:cs typeface="Gelasio" pitchFamily="34" charset="-120"/>
              </a:rPr>
              <a:t>Female skiing has the highest rate of fatal traumatic injuries at 5.05 per 100,000 participants. Male skiing also shows high rates for both traumatic and exertional/medical events.</a:t>
            </a:r>
            <a:endParaRPr lang="en-US" sz="1750" dirty="0">
              <a:solidFill>
                <a:schemeClr val="bg1">
                  <a:lumMod val="10000"/>
                </a:schemeClr>
              </a:solidFill>
            </a:endParaRPr>
          </a:p>
        </p:txBody>
      </p:sp>
      <p:pic>
        <p:nvPicPr>
          <p:cNvPr id="12" name="Image 3" descr="preencoded.png"/>
          <p:cNvPicPr>
            <a:picLocks noChangeAspect="1"/>
          </p:cNvPicPr>
          <p:nvPr/>
        </p:nvPicPr>
        <p:blipFill>
          <a:blip r:embed="rId6">
            <a:duotone>
              <a:prstClr val="black"/>
              <a:schemeClr val="accent1">
                <a:tint val="45000"/>
                <a:satMod val="400000"/>
              </a:schemeClr>
            </a:duotone>
          </a:blip>
          <a:stretch>
            <a:fillRect/>
          </a:stretch>
        </p:blipFill>
        <p:spPr>
          <a:xfrm>
            <a:off x="10830997" y="2420779"/>
            <a:ext cx="566976" cy="566976"/>
          </a:xfrm>
          <a:prstGeom prst="rect">
            <a:avLst/>
          </a:prstGeom>
        </p:spPr>
      </p:pic>
      <p:sp>
        <p:nvSpPr>
          <p:cNvPr id="13" name="Text 7"/>
          <p:cNvSpPr/>
          <p:nvPr/>
        </p:nvSpPr>
        <p:spPr>
          <a:xfrm>
            <a:off x="10830997" y="3214568"/>
            <a:ext cx="2835235" cy="354330"/>
          </a:xfrm>
          <a:prstGeom prst="rect">
            <a:avLst/>
          </a:prstGeom>
          <a:noFill/>
          <a:ln/>
        </p:spPr>
        <p:txBody>
          <a:bodyPr wrap="none" lIns="0" tIns="0" rIns="0" bIns="0" rtlCol="0" anchor="t"/>
          <a:lstStyle/>
          <a:p>
            <a:pPr marL="0" indent="0" algn="l">
              <a:lnSpc>
                <a:spcPts val="2750"/>
              </a:lnSpc>
              <a:buNone/>
            </a:pPr>
            <a:r>
              <a:rPr lang="en-US" sz="2200" dirty="0">
                <a:solidFill>
                  <a:schemeClr val="accent1"/>
                </a:solidFill>
                <a:latin typeface="Gelasio Semi Bold" pitchFamily="34" charset="0"/>
                <a:ea typeface="Gelasio Semi Bold" pitchFamily="34" charset="-122"/>
                <a:cs typeface="Gelasio Semi Bold" pitchFamily="34" charset="-120"/>
              </a:rPr>
              <a:t>Gymnastics</a:t>
            </a:r>
            <a:endParaRPr lang="en-US" sz="2200" dirty="0">
              <a:solidFill>
                <a:schemeClr val="accent1"/>
              </a:solidFill>
            </a:endParaRPr>
          </a:p>
        </p:txBody>
      </p:sp>
      <p:sp>
        <p:nvSpPr>
          <p:cNvPr id="14" name="Text 8"/>
          <p:cNvSpPr/>
          <p:nvPr/>
        </p:nvSpPr>
        <p:spPr>
          <a:xfrm>
            <a:off x="10830997" y="3704987"/>
            <a:ext cx="3005614" cy="2540318"/>
          </a:xfrm>
          <a:prstGeom prst="rect">
            <a:avLst/>
          </a:prstGeom>
          <a:noFill/>
          <a:ln/>
        </p:spPr>
        <p:txBody>
          <a:bodyPr wrap="square" lIns="0" tIns="0" rIns="0" bIns="0" rtlCol="0" anchor="t"/>
          <a:lstStyle/>
          <a:p>
            <a:pPr marL="0" indent="0" algn="l">
              <a:lnSpc>
                <a:spcPts val="2850"/>
              </a:lnSpc>
              <a:buNone/>
            </a:pPr>
            <a:r>
              <a:rPr lang="en-US" sz="1750" dirty="0">
                <a:solidFill>
                  <a:schemeClr val="bg1">
                    <a:lumMod val="10000"/>
                  </a:schemeClr>
                </a:solidFill>
                <a:latin typeface="Gelasio" pitchFamily="34" charset="0"/>
                <a:ea typeface="Gelasio" pitchFamily="34" charset="-122"/>
                <a:cs typeface="Gelasio" pitchFamily="34" charset="-120"/>
              </a:rPr>
              <a:t>Male gymnastics has the highest rate of serious traumatic injuries at 9.42 per 100,000 participants, while female gymnastics shows high rates of both fatal and non-fatal injuries.</a:t>
            </a:r>
            <a:endParaRPr lang="en-US" sz="1750" dirty="0">
              <a:solidFill>
                <a:schemeClr val="bg1">
                  <a:lumMod val="10000"/>
                </a:schemeClr>
              </a:solidFill>
            </a:endParaRPr>
          </a:p>
        </p:txBody>
      </p:sp>
      <p:pic>
        <p:nvPicPr>
          <p:cNvPr id="16" name="Picture 15" descr="A blue and white sign with a black cross and a shield&#10;&#10;AI-generated content may be incorrect.">
            <a:extLst>
              <a:ext uri="{FF2B5EF4-FFF2-40B4-BE49-F238E27FC236}">
                <a16:creationId xmlns:a16="http://schemas.microsoft.com/office/drawing/2014/main" id="{2CFC0AE1-5F73-ADB5-2145-8F308780340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3395062" y="7531127"/>
            <a:ext cx="1043354" cy="54762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13661" y="560665"/>
            <a:ext cx="9737288" cy="637223"/>
          </a:xfrm>
          <a:prstGeom prst="rect">
            <a:avLst/>
          </a:prstGeom>
          <a:noFill/>
          <a:ln/>
        </p:spPr>
        <p:txBody>
          <a:bodyPr wrap="none" lIns="0" tIns="0" rIns="0" bIns="0" rtlCol="0" anchor="t"/>
          <a:lstStyle/>
          <a:p>
            <a:pPr marL="0" indent="0">
              <a:lnSpc>
                <a:spcPts val="5000"/>
              </a:lnSpc>
              <a:buNone/>
            </a:pPr>
            <a:r>
              <a:rPr lang="en-US" sz="4000" dirty="0">
                <a:solidFill>
                  <a:schemeClr val="accent1">
                    <a:lumMod val="75000"/>
                  </a:schemeClr>
                </a:solidFill>
                <a:latin typeface="Gelasio Semi Bold" pitchFamily="34" charset="0"/>
                <a:ea typeface="Gelasio Semi Bold" pitchFamily="34" charset="-122"/>
                <a:cs typeface="Gelasio Semi Bold" pitchFamily="34" charset="-120"/>
              </a:rPr>
              <a:t>Key Takeaways and Recommendations</a:t>
            </a:r>
            <a:endParaRPr lang="en-US" sz="4000" dirty="0">
              <a:solidFill>
                <a:schemeClr val="accent1">
                  <a:lumMod val="75000"/>
                </a:schemeClr>
              </a:solidFill>
            </a:endParaRPr>
          </a:p>
        </p:txBody>
      </p:sp>
      <p:sp>
        <p:nvSpPr>
          <p:cNvPr id="3" name="Text 1"/>
          <p:cNvSpPr/>
          <p:nvPr/>
        </p:nvSpPr>
        <p:spPr>
          <a:xfrm>
            <a:off x="713661" y="1707594"/>
            <a:ext cx="6448663" cy="672822"/>
          </a:xfrm>
          <a:prstGeom prst="rect">
            <a:avLst/>
          </a:prstGeom>
          <a:noFill/>
          <a:ln/>
        </p:spPr>
        <p:txBody>
          <a:bodyPr wrap="none" lIns="0" tIns="0" rIns="0" bIns="0" rtlCol="0" anchor="t"/>
          <a:lstStyle/>
          <a:p>
            <a:pPr marL="0" indent="0" algn="ctr">
              <a:lnSpc>
                <a:spcPts val="5250"/>
              </a:lnSpc>
              <a:buNone/>
            </a:pPr>
            <a:r>
              <a:rPr lang="en-US" sz="5250" dirty="0">
                <a:solidFill>
                  <a:schemeClr val="accent1"/>
                </a:solidFill>
                <a:latin typeface="Gelasio Semi Bold" pitchFamily="34" charset="0"/>
                <a:ea typeface="Gelasio Semi Bold" pitchFamily="34" charset="-122"/>
                <a:cs typeface="Gelasio Semi Bold" pitchFamily="34" charset="-120"/>
              </a:rPr>
              <a:t>3,174</a:t>
            </a:r>
            <a:endParaRPr lang="en-US" sz="5250" dirty="0">
              <a:solidFill>
                <a:schemeClr val="accent1"/>
              </a:solidFill>
            </a:endParaRPr>
          </a:p>
        </p:txBody>
      </p:sp>
      <p:sp>
        <p:nvSpPr>
          <p:cNvPr id="4" name="Text 2"/>
          <p:cNvSpPr/>
          <p:nvPr/>
        </p:nvSpPr>
        <p:spPr>
          <a:xfrm>
            <a:off x="2663547" y="2635210"/>
            <a:ext cx="2548890" cy="318611"/>
          </a:xfrm>
          <a:prstGeom prst="rect">
            <a:avLst/>
          </a:prstGeom>
          <a:noFill/>
          <a:ln/>
        </p:spPr>
        <p:txBody>
          <a:bodyPr wrap="none" lIns="0" tIns="0" rIns="0" bIns="0" rtlCol="0" anchor="t"/>
          <a:lstStyle/>
          <a:p>
            <a:pPr marL="0" indent="0" algn="ctr">
              <a:lnSpc>
                <a:spcPts val="2500"/>
              </a:lnSpc>
              <a:buNone/>
            </a:pPr>
            <a:r>
              <a:rPr lang="en-US" sz="2000" dirty="0">
                <a:solidFill>
                  <a:schemeClr val="accent1"/>
                </a:solidFill>
                <a:latin typeface="Gelasio Semi Bold" pitchFamily="34" charset="0"/>
                <a:ea typeface="Gelasio Semi Bold" pitchFamily="34" charset="-122"/>
                <a:cs typeface="Gelasio Semi Bold" pitchFamily="34" charset="-120"/>
              </a:rPr>
              <a:t>Total Events</a:t>
            </a:r>
            <a:endParaRPr lang="en-US" sz="2000" dirty="0">
              <a:solidFill>
                <a:schemeClr val="accent1"/>
              </a:solidFill>
            </a:endParaRPr>
          </a:p>
        </p:txBody>
      </p:sp>
      <p:sp>
        <p:nvSpPr>
          <p:cNvPr id="5" name="Text 3"/>
          <p:cNvSpPr/>
          <p:nvPr/>
        </p:nvSpPr>
        <p:spPr>
          <a:xfrm>
            <a:off x="713661" y="3076099"/>
            <a:ext cx="6448663" cy="652462"/>
          </a:xfrm>
          <a:prstGeom prst="rect">
            <a:avLst/>
          </a:prstGeom>
          <a:noFill/>
          <a:ln/>
        </p:spPr>
        <p:txBody>
          <a:bodyPr wrap="square" lIns="0" tIns="0" rIns="0" bIns="0" rtlCol="0" anchor="t"/>
          <a:lstStyle/>
          <a:p>
            <a:pPr marL="0" indent="0" algn="ctr">
              <a:lnSpc>
                <a:spcPts val="2550"/>
              </a:lnSpc>
              <a:buNone/>
            </a:pPr>
            <a:r>
              <a:rPr lang="en-US" sz="1600" dirty="0">
                <a:solidFill>
                  <a:schemeClr val="bg1">
                    <a:lumMod val="10000"/>
                  </a:schemeClr>
                </a:solidFill>
                <a:latin typeface="Gelasio" pitchFamily="34" charset="0"/>
                <a:ea typeface="Gelasio" pitchFamily="34" charset="-122"/>
                <a:cs typeface="Gelasio" pitchFamily="34" charset="-120"/>
              </a:rPr>
              <a:t>Catastrophic sport-related injuries over 41 years of data collection, with 79% occurring at the high school level.</a:t>
            </a:r>
            <a:endParaRPr lang="en-US" sz="1600" dirty="0">
              <a:solidFill>
                <a:schemeClr val="bg1">
                  <a:lumMod val="10000"/>
                </a:schemeClr>
              </a:solidFill>
            </a:endParaRPr>
          </a:p>
        </p:txBody>
      </p:sp>
      <p:sp>
        <p:nvSpPr>
          <p:cNvPr id="6" name="Text 4"/>
          <p:cNvSpPr/>
          <p:nvPr/>
        </p:nvSpPr>
        <p:spPr>
          <a:xfrm>
            <a:off x="7468076" y="1707594"/>
            <a:ext cx="6448663" cy="672822"/>
          </a:xfrm>
          <a:prstGeom prst="rect">
            <a:avLst/>
          </a:prstGeom>
          <a:noFill/>
          <a:ln/>
        </p:spPr>
        <p:txBody>
          <a:bodyPr wrap="none" lIns="0" tIns="0" rIns="0" bIns="0" rtlCol="0" anchor="t"/>
          <a:lstStyle/>
          <a:p>
            <a:pPr marL="0" indent="0" algn="ctr">
              <a:lnSpc>
                <a:spcPts val="5250"/>
              </a:lnSpc>
              <a:buNone/>
            </a:pPr>
            <a:r>
              <a:rPr lang="en-US" sz="5250" dirty="0">
                <a:solidFill>
                  <a:schemeClr val="accent1"/>
                </a:solidFill>
                <a:latin typeface="Gelasio Semi Bold" pitchFamily="34" charset="0"/>
                <a:ea typeface="Gelasio Semi Bold" pitchFamily="34" charset="-122"/>
                <a:cs typeface="Gelasio Semi Bold" pitchFamily="34" charset="-120"/>
              </a:rPr>
              <a:t>92</a:t>
            </a:r>
            <a:endParaRPr lang="en-US" sz="5250" dirty="0">
              <a:solidFill>
                <a:schemeClr val="accent1"/>
              </a:solidFill>
            </a:endParaRPr>
          </a:p>
        </p:txBody>
      </p:sp>
      <p:sp>
        <p:nvSpPr>
          <p:cNvPr id="7" name="Text 5"/>
          <p:cNvSpPr/>
          <p:nvPr/>
        </p:nvSpPr>
        <p:spPr>
          <a:xfrm>
            <a:off x="9417963" y="2635210"/>
            <a:ext cx="2548890" cy="318611"/>
          </a:xfrm>
          <a:prstGeom prst="rect">
            <a:avLst/>
          </a:prstGeom>
          <a:noFill/>
          <a:ln/>
        </p:spPr>
        <p:txBody>
          <a:bodyPr wrap="none" lIns="0" tIns="0" rIns="0" bIns="0" rtlCol="0" anchor="t"/>
          <a:lstStyle/>
          <a:p>
            <a:pPr marL="0" indent="0" algn="ctr">
              <a:lnSpc>
                <a:spcPts val="2500"/>
              </a:lnSpc>
              <a:buNone/>
            </a:pPr>
            <a:r>
              <a:rPr lang="en-US" sz="2000" dirty="0">
                <a:solidFill>
                  <a:schemeClr val="accent1"/>
                </a:solidFill>
                <a:latin typeface="Gelasio Semi Bold" pitchFamily="34" charset="0"/>
                <a:ea typeface="Gelasio Semi Bold" pitchFamily="34" charset="-122"/>
                <a:cs typeface="Gelasio Semi Bold" pitchFamily="34" charset="-120"/>
              </a:rPr>
              <a:t>2022-23 Events</a:t>
            </a:r>
            <a:endParaRPr lang="en-US" sz="2000" dirty="0">
              <a:solidFill>
                <a:schemeClr val="accent1"/>
              </a:solidFill>
            </a:endParaRPr>
          </a:p>
        </p:txBody>
      </p:sp>
      <p:sp>
        <p:nvSpPr>
          <p:cNvPr id="8" name="Text 6"/>
          <p:cNvSpPr/>
          <p:nvPr/>
        </p:nvSpPr>
        <p:spPr>
          <a:xfrm>
            <a:off x="7468076" y="3076099"/>
            <a:ext cx="6448663" cy="652462"/>
          </a:xfrm>
          <a:prstGeom prst="rect">
            <a:avLst/>
          </a:prstGeom>
          <a:noFill/>
          <a:ln/>
        </p:spPr>
        <p:txBody>
          <a:bodyPr wrap="square" lIns="0" tIns="0" rIns="0" bIns="0" rtlCol="0" anchor="t"/>
          <a:lstStyle/>
          <a:p>
            <a:pPr marL="0" indent="0" algn="ctr">
              <a:lnSpc>
                <a:spcPts val="2550"/>
              </a:lnSpc>
              <a:buNone/>
            </a:pPr>
            <a:r>
              <a:rPr lang="en-US" sz="1600" dirty="0">
                <a:solidFill>
                  <a:schemeClr val="bg1">
                    <a:lumMod val="10000"/>
                  </a:schemeClr>
                </a:solidFill>
                <a:latin typeface="Gelasio" pitchFamily="34" charset="0"/>
                <a:ea typeface="Gelasio" pitchFamily="34" charset="-122"/>
                <a:cs typeface="Gelasio" pitchFamily="34" charset="-120"/>
              </a:rPr>
              <a:t>Sport-related catastrophic events in the most recent academic year, higher than the previous three years.</a:t>
            </a:r>
            <a:endParaRPr lang="en-US" sz="1600" dirty="0">
              <a:solidFill>
                <a:schemeClr val="bg1">
                  <a:lumMod val="10000"/>
                </a:schemeClr>
              </a:solidFill>
            </a:endParaRPr>
          </a:p>
        </p:txBody>
      </p:sp>
      <p:sp>
        <p:nvSpPr>
          <p:cNvPr id="9" name="Text 7"/>
          <p:cNvSpPr/>
          <p:nvPr/>
        </p:nvSpPr>
        <p:spPr>
          <a:xfrm>
            <a:off x="713661" y="4442103"/>
            <a:ext cx="6448663" cy="672822"/>
          </a:xfrm>
          <a:prstGeom prst="rect">
            <a:avLst/>
          </a:prstGeom>
          <a:noFill/>
          <a:ln/>
        </p:spPr>
        <p:txBody>
          <a:bodyPr wrap="none" lIns="0" tIns="0" rIns="0" bIns="0" rtlCol="0" anchor="t"/>
          <a:lstStyle/>
          <a:p>
            <a:pPr marL="0" indent="0" algn="ctr">
              <a:lnSpc>
                <a:spcPts val="5250"/>
              </a:lnSpc>
              <a:buNone/>
            </a:pPr>
            <a:r>
              <a:rPr lang="en-US" sz="5250" dirty="0">
                <a:solidFill>
                  <a:schemeClr val="accent1"/>
                </a:solidFill>
                <a:latin typeface="Gelasio Semi Bold" pitchFamily="34" charset="0"/>
                <a:ea typeface="Gelasio Semi Bold" pitchFamily="34" charset="-122"/>
                <a:cs typeface="Gelasio Semi Bold" pitchFamily="34" charset="-120"/>
              </a:rPr>
              <a:t>50%</a:t>
            </a:r>
            <a:endParaRPr lang="en-US" sz="5250" dirty="0">
              <a:solidFill>
                <a:schemeClr val="accent1"/>
              </a:solidFill>
            </a:endParaRPr>
          </a:p>
        </p:txBody>
      </p:sp>
      <p:sp>
        <p:nvSpPr>
          <p:cNvPr id="10" name="Text 8"/>
          <p:cNvSpPr/>
          <p:nvPr/>
        </p:nvSpPr>
        <p:spPr>
          <a:xfrm>
            <a:off x="2663547" y="5369719"/>
            <a:ext cx="2548890" cy="318611"/>
          </a:xfrm>
          <a:prstGeom prst="rect">
            <a:avLst/>
          </a:prstGeom>
          <a:noFill/>
          <a:ln/>
        </p:spPr>
        <p:txBody>
          <a:bodyPr wrap="none" lIns="0" tIns="0" rIns="0" bIns="0" rtlCol="0" anchor="t"/>
          <a:lstStyle/>
          <a:p>
            <a:pPr marL="0" indent="0" algn="ctr">
              <a:lnSpc>
                <a:spcPts val="2500"/>
              </a:lnSpc>
              <a:buNone/>
            </a:pPr>
            <a:r>
              <a:rPr lang="en-US" sz="2000" dirty="0">
                <a:solidFill>
                  <a:schemeClr val="accent1"/>
                </a:solidFill>
                <a:latin typeface="Gelasio Semi Bold" pitchFamily="34" charset="0"/>
                <a:ea typeface="Gelasio Semi Bold" pitchFamily="34" charset="-122"/>
                <a:cs typeface="Gelasio Semi Bold" pitchFamily="34" charset="-120"/>
              </a:rPr>
              <a:t>Cardiac Events</a:t>
            </a:r>
            <a:endParaRPr lang="en-US" sz="2000" dirty="0">
              <a:solidFill>
                <a:schemeClr val="accent1"/>
              </a:solidFill>
            </a:endParaRPr>
          </a:p>
        </p:txBody>
      </p:sp>
      <p:sp>
        <p:nvSpPr>
          <p:cNvPr id="11" name="Text 9"/>
          <p:cNvSpPr/>
          <p:nvPr/>
        </p:nvSpPr>
        <p:spPr>
          <a:xfrm>
            <a:off x="713661" y="5810607"/>
            <a:ext cx="6448663" cy="652462"/>
          </a:xfrm>
          <a:prstGeom prst="rect">
            <a:avLst/>
          </a:prstGeom>
          <a:noFill/>
          <a:ln/>
        </p:spPr>
        <p:txBody>
          <a:bodyPr wrap="square" lIns="0" tIns="0" rIns="0" bIns="0" rtlCol="0" anchor="t"/>
          <a:lstStyle/>
          <a:p>
            <a:pPr marL="0" indent="0" algn="ctr">
              <a:lnSpc>
                <a:spcPts val="2550"/>
              </a:lnSpc>
              <a:buNone/>
            </a:pPr>
            <a:r>
              <a:rPr lang="en-US" sz="1600" dirty="0">
                <a:solidFill>
                  <a:schemeClr val="bg1">
                    <a:lumMod val="10000"/>
                  </a:schemeClr>
                </a:solidFill>
                <a:latin typeface="Gelasio" pitchFamily="34" charset="0"/>
                <a:ea typeface="Gelasio" pitchFamily="34" charset="-122"/>
                <a:cs typeface="Gelasio" pitchFamily="34" charset="-120"/>
              </a:rPr>
              <a:t>Nearly half of all catastrophic events are cardiac-related, highlighting the importance of cardiac screening and AED availability.</a:t>
            </a:r>
            <a:endParaRPr lang="en-US" sz="1600" dirty="0">
              <a:solidFill>
                <a:schemeClr val="bg1">
                  <a:lumMod val="10000"/>
                </a:schemeClr>
              </a:solidFill>
            </a:endParaRPr>
          </a:p>
        </p:txBody>
      </p:sp>
      <p:sp>
        <p:nvSpPr>
          <p:cNvPr id="12" name="Text 10"/>
          <p:cNvSpPr/>
          <p:nvPr/>
        </p:nvSpPr>
        <p:spPr>
          <a:xfrm>
            <a:off x="7468076" y="4442103"/>
            <a:ext cx="6448663" cy="672822"/>
          </a:xfrm>
          <a:prstGeom prst="rect">
            <a:avLst/>
          </a:prstGeom>
          <a:noFill/>
          <a:ln/>
        </p:spPr>
        <p:txBody>
          <a:bodyPr wrap="none" lIns="0" tIns="0" rIns="0" bIns="0" rtlCol="0" anchor="t"/>
          <a:lstStyle/>
          <a:p>
            <a:pPr marL="0" indent="0" algn="ctr">
              <a:lnSpc>
                <a:spcPts val="5250"/>
              </a:lnSpc>
              <a:buNone/>
            </a:pPr>
            <a:r>
              <a:rPr lang="en-US" sz="5250" dirty="0">
                <a:solidFill>
                  <a:schemeClr val="accent1"/>
                </a:solidFill>
                <a:latin typeface="Gelasio Semi Bold" pitchFamily="34" charset="0"/>
                <a:ea typeface="Gelasio Semi Bold" pitchFamily="34" charset="-122"/>
                <a:cs typeface="Gelasio Semi Bold" pitchFamily="34" charset="-120"/>
              </a:rPr>
              <a:t>54.3%</a:t>
            </a:r>
            <a:endParaRPr lang="en-US" sz="5250" dirty="0">
              <a:solidFill>
                <a:schemeClr val="accent1"/>
              </a:solidFill>
            </a:endParaRPr>
          </a:p>
        </p:txBody>
      </p:sp>
      <p:sp>
        <p:nvSpPr>
          <p:cNvPr id="13" name="Text 11"/>
          <p:cNvSpPr/>
          <p:nvPr/>
        </p:nvSpPr>
        <p:spPr>
          <a:xfrm>
            <a:off x="9417963" y="5369719"/>
            <a:ext cx="2548890" cy="318611"/>
          </a:xfrm>
          <a:prstGeom prst="rect">
            <a:avLst/>
          </a:prstGeom>
          <a:noFill/>
          <a:ln/>
        </p:spPr>
        <p:txBody>
          <a:bodyPr wrap="none" lIns="0" tIns="0" rIns="0" bIns="0" rtlCol="0" anchor="t"/>
          <a:lstStyle/>
          <a:p>
            <a:pPr marL="0" indent="0" algn="ctr">
              <a:lnSpc>
                <a:spcPts val="2500"/>
              </a:lnSpc>
              <a:buNone/>
            </a:pPr>
            <a:r>
              <a:rPr lang="en-US" sz="2000" dirty="0">
                <a:solidFill>
                  <a:schemeClr val="accent1"/>
                </a:solidFill>
                <a:latin typeface="Gelasio Semi Bold" pitchFamily="34" charset="0"/>
                <a:ea typeface="Gelasio Semi Bold" pitchFamily="34" charset="-122"/>
                <a:cs typeface="Gelasio Semi Bold" pitchFamily="34" charset="-120"/>
              </a:rPr>
              <a:t>Football Events</a:t>
            </a:r>
            <a:endParaRPr lang="en-US" sz="2000" dirty="0">
              <a:solidFill>
                <a:schemeClr val="accent1"/>
              </a:solidFill>
            </a:endParaRPr>
          </a:p>
        </p:txBody>
      </p:sp>
      <p:sp>
        <p:nvSpPr>
          <p:cNvPr id="14" name="Text 12"/>
          <p:cNvSpPr/>
          <p:nvPr/>
        </p:nvSpPr>
        <p:spPr>
          <a:xfrm>
            <a:off x="7468076" y="5810607"/>
            <a:ext cx="6448663" cy="652462"/>
          </a:xfrm>
          <a:prstGeom prst="rect">
            <a:avLst/>
          </a:prstGeom>
          <a:noFill/>
          <a:ln/>
        </p:spPr>
        <p:txBody>
          <a:bodyPr wrap="square" lIns="0" tIns="0" rIns="0" bIns="0" rtlCol="0" anchor="t"/>
          <a:lstStyle/>
          <a:p>
            <a:pPr marL="0" indent="0" algn="ctr">
              <a:lnSpc>
                <a:spcPts val="2550"/>
              </a:lnSpc>
              <a:buNone/>
            </a:pPr>
            <a:r>
              <a:rPr lang="en-US" sz="1600" dirty="0">
                <a:solidFill>
                  <a:schemeClr val="bg1">
                    <a:lumMod val="10000"/>
                  </a:schemeClr>
                </a:solidFill>
                <a:latin typeface="Gelasio" pitchFamily="34" charset="0"/>
                <a:ea typeface="Gelasio" pitchFamily="34" charset="-122"/>
                <a:cs typeface="Gelasio" pitchFamily="34" charset="-120"/>
              </a:rPr>
              <a:t>Football accounts for over half of all catastrophic events, suggesting targeted safety interventions are needed.</a:t>
            </a:r>
            <a:endParaRPr lang="en-US" sz="1600" dirty="0">
              <a:solidFill>
                <a:schemeClr val="bg1">
                  <a:lumMod val="10000"/>
                </a:schemeClr>
              </a:solidFill>
            </a:endParaRPr>
          </a:p>
        </p:txBody>
      </p:sp>
      <p:sp>
        <p:nvSpPr>
          <p:cNvPr id="15" name="Text 13"/>
          <p:cNvSpPr/>
          <p:nvPr/>
        </p:nvSpPr>
        <p:spPr>
          <a:xfrm>
            <a:off x="713661" y="6692384"/>
            <a:ext cx="13203079" cy="978694"/>
          </a:xfrm>
          <a:prstGeom prst="rect">
            <a:avLst/>
          </a:prstGeom>
          <a:noFill/>
          <a:ln/>
        </p:spPr>
        <p:txBody>
          <a:bodyPr wrap="square" lIns="0" tIns="0" rIns="0" bIns="0" rtlCol="0" anchor="t"/>
          <a:lstStyle/>
          <a:p>
            <a:pPr marL="0" indent="0">
              <a:lnSpc>
                <a:spcPts val="2550"/>
              </a:lnSpc>
              <a:buNone/>
            </a:pPr>
            <a:r>
              <a:rPr lang="en-US" sz="1600" dirty="0">
                <a:solidFill>
                  <a:schemeClr val="bg1">
                    <a:lumMod val="10000"/>
                  </a:schemeClr>
                </a:solidFill>
                <a:latin typeface="Gelasio" pitchFamily="34" charset="0"/>
                <a:ea typeface="Gelasio" pitchFamily="34" charset="-122"/>
                <a:cs typeface="Gelasio" pitchFamily="34" charset="-120"/>
              </a:rPr>
              <a:t>Catastrophic events remain rare in sports, but their impact is significant. Continued monitoring and research are essential to develop effective prevention strategies. Special attention should be given to high-risk sports like football, basketball, and cheerleading, with focus on preventing head/spine injuries and cardiac events.</a:t>
            </a:r>
            <a:endParaRPr lang="en-US" sz="1600" dirty="0">
              <a:solidFill>
                <a:schemeClr val="bg1">
                  <a:lumMod val="10000"/>
                </a:schemeClr>
              </a:solidFill>
            </a:endParaRPr>
          </a:p>
        </p:txBody>
      </p:sp>
      <p:pic>
        <p:nvPicPr>
          <p:cNvPr id="16" name="Picture 15" descr="A blue and white sign with a black cross and a shield&#10;&#10;AI-generated content may be incorrect.">
            <a:extLst>
              <a:ext uri="{FF2B5EF4-FFF2-40B4-BE49-F238E27FC236}">
                <a16:creationId xmlns:a16="http://schemas.microsoft.com/office/drawing/2014/main" id="{02AFF22A-5752-3FCE-1B9F-AFA2611978C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395062" y="7531127"/>
            <a:ext cx="1043354" cy="5476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Custom 2">
      <a:dk1>
        <a:srgbClr val="407CD5"/>
      </a:dk1>
      <a:lt1>
        <a:srgbClr val="D5D5D5"/>
      </a:lt1>
      <a:dk2>
        <a:srgbClr val="407CD5"/>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904</Words>
  <Application>Microsoft Macintosh PowerPoint</Application>
  <PresentationFormat>Custom</PresentationFormat>
  <Paragraphs>74</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Calibri</vt:lpstr>
      <vt:lpstr>Gelasio Semi Bold</vt:lpstr>
      <vt:lpstr>Gelasio</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Scarneo-Miller, Samantha</cp:lastModifiedBy>
  <cp:revision>2</cp:revision>
  <dcterms:created xsi:type="dcterms:W3CDTF">2025-03-11T17:29:38Z</dcterms:created>
  <dcterms:modified xsi:type="dcterms:W3CDTF">2025-05-13T18:31:47Z</dcterms:modified>
</cp:coreProperties>
</file>