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ela Gothic One" pitchFamily="2" charset="-128"/>
      <p:regular r:id="rId11"/>
    </p:embeddedFont>
    <p:embeddedFont>
      <p:font typeface="Calibri" panose="020F0502020204030204" pitchFamily="34" charset="0"/>
      <p:regular r:id="rId12"/>
      <p:bold r:id="rId13"/>
      <p:italic r:id="rId14"/>
      <p:boldItalic r:id="rId15"/>
    </p:embeddedFont>
    <p:embeddedFont>
      <p:font typeface="DM Sans" pitchFamily="2" charset="77"/>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83"/>
    <p:restoredTop sz="94610"/>
  </p:normalViewPr>
  <p:slideViewPr>
    <p:cSldViewPr snapToGrid="0" snapToObjects="1">
      <p:cViewPr varScale="1">
        <p:scale>
          <a:sx n="94" d="100"/>
          <a:sy n="94" d="100"/>
        </p:scale>
        <p:origin x="216"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14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1"/>
          <p:cNvSpPr/>
          <p:nvPr/>
        </p:nvSpPr>
        <p:spPr>
          <a:xfrm>
            <a:off x="864037" y="2170152"/>
            <a:ext cx="12902327" cy="1624251"/>
          </a:xfrm>
          <a:prstGeom prst="rect">
            <a:avLst/>
          </a:prstGeom>
          <a:noFill/>
          <a:ln/>
        </p:spPr>
        <p:txBody>
          <a:bodyPr wrap="squar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Emergency Action Plan (EAP) for Sports Settings</a:t>
            </a:r>
            <a:endParaRPr lang="en-US" sz="5100" dirty="0">
              <a:solidFill>
                <a:schemeClr val="accent1">
                  <a:lumMod val="75000"/>
                </a:schemeClr>
              </a:solidFill>
            </a:endParaRPr>
          </a:p>
        </p:txBody>
      </p:sp>
      <p:sp>
        <p:nvSpPr>
          <p:cNvPr id="5" name="Text 2"/>
          <p:cNvSpPr/>
          <p:nvPr/>
        </p:nvSpPr>
        <p:spPr>
          <a:xfrm>
            <a:off x="864037" y="4164687"/>
            <a:ext cx="12902327" cy="1185148"/>
          </a:xfrm>
          <a:prstGeom prst="rect">
            <a:avLst/>
          </a:prstGeom>
          <a:noFill/>
          <a:ln/>
        </p:spPr>
        <p:txBody>
          <a:bodyPr wrap="square" lIns="0" tIns="0" rIns="0" bIns="0" rtlCol="0" anchor="t"/>
          <a:lstStyle/>
          <a:p>
            <a:pPr marL="0" indent="0">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An Emergency Action Plan is crucial for ensuring rapid, organized response to medical emergencies in athletic environments. This guide outlines why EAPs matter, what they should include, and how to implement them effectively to protect athletes and reduce liability.</a:t>
            </a:r>
            <a:endParaRPr lang="en-US" sz="1900" dirty="0">
              <a:solidFill>
                <a:schemeClr val="bg1">
                  <a:lumMod val="10000"/>
                </a:schemeClr>
              </a:solidFill>
            </a:endParaRPr>
          </a:p>
        </p:txBody>
      </p:sp>
      <p:pic>
        <p:nvPicPr>
          <p:cNvPr id="7" name="Picture 6" descr="A blue and white sign with a black cross and a shield&#10;&#10;AI-generated content may be incorrect.">
            <a:extLst>
              <a:ext uri="{FF2B5EF4-FFF2-40B4-BE49-F238E27FC236}">
                <a16:creationId xmlns:a16="http://schemas.microsoft.com/office/drawing/2014/main" id="{E9B0CDCF-49E4-DCE4-2A28-426C587DED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26638" y="6053547"/>
            <a:ext cx="3377123" cy="17725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1726525"/>
            <a:ext cx="12902327" cy="1624251"/>
          </a:xfrm>
          <a:prstGeom prst="rect">
            <a:avLst/>
          </a:prstGeom>
          <a:noFill/>
          <a:ln/>
        </p:spPr>
        <p:txBody>
          <a:bodyPr wrap="squar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What is an Emergency Action Plan?</a:t>
            </a:r>
            <a:endParaRPr lang="en-US" sz="5100" dirty="0">
              <a:solidFill>
                <a:schemeClr val="accent1">
                  <a:lumMod val="75000"/>
                </a:schemeClr>
              </a:solidFill>
            </a:endParaRPr>
          </a:p>
        </p:txBody>
      </p:sp>
      <p:sp>
        <p:nvSpPr>
          <p:cNvPr id="3" name="Shape 1"/>
          <p:cNvSpPr/>
          <p:nvPr/>
        </p:nvSpPr>
        <p:spPr>
          <a:xfrm>
            <a:off x="864037" y="3844528"/>
            <a:ext cx="4136231" cy="2658428"/>
          </a:xfrm>
          <a:prstGeom prst="roundRect">
            <a:avLst>
              <a:gd name="adj" fmla="val 3901"/>
            </a:avLst>
          </a:prstGeom>
          <a:solidFill>
            <a:schemeClr val="accent1">
              <a:lumMod val="20000"/>
              <a:lumOff val="80000"/>
            </a:schemeClr>
          </a:solidFill>
          <a:ln w="15240">
            <a:solidFill>
              <a:srgbClr val="8D2424"/>
            </a:solidFill>
            <a:prstDash val="solid"/>
          </a:ln>
        </p:spPr>
      </p:sp>
      <p:sp>
        <p:nvSpPr>
          <p:cNvPr id="4" name="Text 2"/>
          <p:cNvSpPr/>
          <p:nvPr/>
        </p:nvSpPr>
        <p:spPr>
          <a:xfrm>
            <a:off x="1126093" y="4106585"/>
            <a:ext cx="3484840" cy="406003"/>
          </a:xfrm>
          <a:prstGeom prst="rect">
            <a:avLst/>
          </a:prstGeom>
          <a:noFill/>
          <a:ln/>
        </p:spPr>
        <p:txBody>
          <a:bodyPr wrap="none" lIns="0" tIns="0" rIns="0" bIns="0" rtlCol="0" anchor="t"/>
          <a:lstStyle/>
          <a:p>
            <a:pPr marL="0" indent="0">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Written Document</a:t>
            </a:r>
            <a:endParaRPr lang="en-US" sz="2550" dirty="0">
              <a:solidFill>
                <a:schemeClr val="accent1"/>
              </a:solidFill>
            </a:endParaRPr>
          </a:p>
        </p:txBody>
      </p:sp>
      <p:sp>
        <p:nvSpPr>
          <p:cNvPr id="5" name="Text 3"/>
          <p:cNvSpPr/>
          <p:nvPr/>
        </p:nvSpPr>
        <p:spPr>
          <a:xfrm>
            <a:off x="1126093" y="4660702"/>
            <a:ext cx="3612118" cy="1580198"/>
          </a:xfrm>
          <a:prstGeom prst="rect">
            <a:avLst/>
          </a:prstGeom>
          <a:noFill/>
          <a:ln/>
        </p:spPr>
        <p:txBody>
          <a:bodyPr wrap="square" lIns="0" tIns="0" rIns="0" bIns="0" rtlCol="0" anchor="t"/>
          <a:lstStyle/>
          <a:p>
            <a:pPr marL="0" indent="0">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Comprehensive guidelines that outline procedures for handling medical emergencies in sports settings</a:t>
            </a:r>
            <a:endParaRPr lang="en-US" sz="1900" dirty="0">
              <a:solidFill>
                <a:schemeClr val="bg1">
                  <a:lumMod val="10000"/>
                </a:schemeClr>
              </a:solidFill>
            </a:endParaRPr>
          </a:p>
        </p:txBody>
      </p:sp>
      <p:sp>
        <p:nvSpPr>
          <p:cNvPr id="6" name="Shape 4"/>
          <p:cNvSpPr/>
          <p:nvPr/>
        </p:nvSpPr>
        <p:spPr>
          <a:xfrm>
            <a:off x="5247084" y="3844528"/>
            <a:ext cx="4136231" cy="2658428"/>
          </a:xfrm>
          <a:prstGeom prst="roundRect">
            <a:avLst>
              <a:gd name="adj" fmla="val 3901"/>
            </a:avLst>
          </a:prstGeom>
          <a:solidFill>
            <a:schemeClr val="accent1">
              <a:lumMod val="20000"/>
              <a:lumOff val="80000"/>
            </a:schemeClr>
          </a:solidFill>
          <a:ln w="15240">
            <a:solidFill>
              <a:srgbClr val="8D2424"/>
            </a:solidFill>
            <a:prstDash val="solid"/>
          </a:ln>
        </p:spPr>
      </p:sp>
      <p:sp>
        <p:nvSpPr>
          <p:cNvPr id="7" name="Text 5"/>
          <p:cNvSpPr/>
          <p:nvPr/>
        </p:nvSpPr>
        <p:spPr>
          <a:xfrm>
            <a:off x="5509141" y="4106585"/>
            <a:ext cx="3248501" cy="406003"/>
          </a:xfrm>
          <a:prstGeom prst="rect">
            <a:avLst/>
          </a:prstGeom>
          <a:noFill/>
          <a:ln/>
        </p:spPr>
        <p:txBody>
          <a:bodyPr wrap="none" lIns="0" tIns="0" rIns="0" bIns="0" rtlCol="0" anchor="t"/>
          <a:lstStyle/>
          <a:p>
            <a:pPr marL="0" indent="0">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Rapid Response</a:t>
            </a:r>
            <a:endParaRPr lang="en-US" sz="2550" dirty="0">
              <a:solidFill>
                <a:schemeClr val="accent1"/>
              </a:solidFill>
            </a:endParaRPr>
          </a:p>
        </p:txBody>
      </p:sp>
      <p:sp>
        <p:nvSpPr>
          <p:cNvPr id="8" name="Text 6"/>
          <p:cNvSpPr/>
          <p:nvPr/>
        </p:nvSpPr>
        <p:spPr>
          <a:xfrm>
            <a:off x="5509141" y="4660702"/>
            <a:ext cx="3612118" cy="1185148"/>
          </a:xfrm>
          <a:prstGeom prst="rect">
            <a:avLst/>
          </a:prstGeom>
          <a:noFill/>
          <a:ln/>
        </p:spPr>
        <p:txBody>
          <a:bodyPr wrap="square" lIns="0" tIns="0" rIns="0" bIns="0" rtlCol="0" anchor="t"/>
          <a:lstStyle/>
          <a:p>
            <a:pPr marL="0" indent="0">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Designed to ensure organized and effective care during critical situations</a:t>
            </a:r>
            <a:endParaRPr lang="en-US" sz="1900" dirty="0">
              <a:solidFill>
                <a:schemeClr val="bg1">
                  <a:lumMod val="10000"/>
                </a:schemeClr>
              </a:solidFill>
            </a:endParaRPr>
          </a:p>
        </p:txBody>
      </p:sp>
      <p:sp>
        <p:nvSpPr>
          <p:cNvPr id="9" name="Shape 7"/>
          <p:cNvSpPr/>
          <p:nvPr/>
        </p:nvSpPr>
        <p:spPr>
          <a:xfrm>
            <a:off x="9630132" y="3844528"/>
            <a:ext cx="4136231" cy="2658428"/>
          </a:xfrm>
          <a:prstGeom prst="roundRect">
            <a:avLst>
              <a:gd name="adj" fmla="val 3901"/>
            </a:avLst>
          </a:prstGeom>
          <a:solidFill>
            <a:schemeClr val="accent1">
              <a:lumMod val="20000"/>
              <a:lumOff val="80000"/>
            </a:schemeClr>
          </a:solidFill>
          <a:ln w="15240">
            <a:solidFill>
              <a:srgbClr val="8D2424"/>
            </a:solidFill>
            <a:prstDash val="solid"/>
          </a:ln>
        </p:spPr>
      </p:sp>
      <p:sp>
        <p:nvSpPr>
          <p:cNvPr id="10" name="Text 8"/>
          <p:cNvSpPr/>
          <p:nvPr/>
        </p:nvSpPr>
        <p:spPr>
          <a:xfrm>
            <a:off x="9892189" y="4106585"/>
            <a:ext cx="3248501" cy="406003"/>
          </a:xfrm>
          <a:prstGeom prst="rect">
            <a:avLst/>
          </a:prstGeom>
          <a:noFill/>
          <a:ln/>
        </p:spPr>
        <p:txBody>
          <a:bodyPr wrap="none" lIns="0" tIns="0" rIns="0" bIns="0" rtlCol="0" anchor="t"/>
          <a:lstStyle/>
          <a:p>
            <a:pPr marL="0" indent="0">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Life-Saving Tool</a:t>
            </a:r>
            <a:endParaRPr lang="en-US" sz="2550" dirty="0">
              <a:solidFill>
                <a:schemeClr val="accent1"/>
              </a:solidFill>
            </a:endParaRPr>
          </a:p>
        </p:txBody>
      </p:sp>
      <p:sp>
        <p:nvSpPr>
          <p:cNvPr id="11" name="Text 9"/>
          <p:cNvSpPr/>
          <p:nvPr/>
        </p:nvSpPr>
        <p:spPr>
          <a:xfrm>
            <a:off x="9892189" y="4660702"/>
            <a:ext cx="3612118" cy="1185148"/>
          </a:xfrm>
          <a:prstGeom prst="rect">
            <a:avLst/>
          </a:prstGeom>
          <a:noFill/>
          <a:ln/>
        </p:spPr>
        <p:txBody>
          <a:bodyPr wrap="square" lIns="0" tIns="0" rIns="0" bIns="0" rtlCol="0" anchor="t"/>
          <a:lstStyle/>
          <a:p>
            <a:pPr marL="0" indent="0">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Enables quick action when every second counts in life-threatening emergencies</a:t>
            </a:r>
            <a:endParaRPr lang="en-US" sz="1900" dirty="0">
              <a:solidFill>
                <a:schemeClr val="bg1">
                  <a:lumMod val="10000"/>
                </a:schemeClr>
              </a:solidFill>
            </a:endParaRPr>
          </a:p>
        </p:txBody>
      </p:sp>
      <p:pic>
        <p:nvPicPr>
          <p:cNvPr id="12" name="Picture 11" descr="A blue and white sign with a black cross and a shield&#10;&#10;AI-generated content may be incorrect.">
            <a:extLst>
              <a:ext uri="{FF2B5EF4-FFF2-40B4-BE49-F238E27FC236}">
                <a16:creationId xmlns:a16="http://schemas.microsoft.com/office/drawing/2014/main" id="{115F8043-1B07-56DB-B3E2-3CFB5EBB8C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384000" y="736640"/>
            <a:ext cx="9519999" cy="1365647"/>
          </a:xfrm>
          <a:prstGeom prst="rect">
            <a:avLst/>
          </a:prstGeom>
          <a:noFill/>
          <a:ln/>
        </p:spPr>
        <p:txBody>
          <a:bodyPr wrap="square" lIns="0" tIns="0" rIns="0" bIns="0" rtlCol="0" anchor="t"/>
          <a:lstStyle/>
          <a:p>
            <a:pPr marL="0" indent="0">
              <a:lnSpc>
                <a:spcPts val="5350"/>
              </a:lnSpc>
              <a:buNone/>
            </a:pPr>
            <a:r>
              <a:rPr lang="en-US" sz="4300" dirty="0">
                <a:solidFill>
                  <a:schemeClr val="accent1">
                    <a:lumMod val="75000"/>
                  </a:schemeClr>
                </a:solidFill>
                <a:latin typeface="Dela Gothic One" pitchFamily="34" charset="0"/>
                <a:ea typeface="Dela Gothic One" pitchFamily="34" charset="-122"/>
                <a:cs typeface="Dela Gothic One" pitchFamily="34" charset="-120"/>
              </a:rPr>
              <a:t>Why EAPs Are Critical in Sports</a:t>
            </a:r>
            <a:endParaRPr lang="en-US" sz="4300" dirty="0">
              <a:solidFill>
                <a:schemeClr val="accent1">
                  <a:lumMod val="75000"/>
                </a:schemeClr>
              </a:solidFill>
            </a:endParaRPr>
          </a:p>
        </p:txBody>
      </p:sp>
      <p:sp>
        <p:nvSpPr>
          <p:cNvPr id="4" name="Shape 1"/>
          <p:cNvSpPr/>
          <p:nvPr/>
        </p:nvSpPr>
        <p:spPr>
          <a:xfrm>
            <a:off x="4384000" y="2646998"/>
            <a:ext cx="466963" cy="466963"/>
          </a:xfrm>
          <a:prstGeom prst="roundRect">
            <a:avLst>
              <a:gd name="adj" fmla="val 18669"/>
            </a:avLst>
          </a:prstGeom>
          <a:solidFill>
            <a:schemeClr val="accent1">
              <a:lumMod val="20000"/>
              <a:lumOff val="80000"/>
            </a:schemeClr>
          </a:solidFill>
          <a:ln w="7620">
            <a:solidFill>
              <a:srgbClr val="8D2424"/>
            </a:solidFill>
            <a:prstDash val="solid"/>
          </a:ln>
        </p:spPr>
      </p:sp>
      <p:sp>
        <p:nvSpPr>
          <p:cNvPr id="5" name="Text 2"/>
          <p:cNvSpPr/>
          <p:nvPr/>
        </p:nvSpPr>
        <p:spPr>
          <a:xfrm>
            <a:off x="5058489" y="2646998"/>
            <a:ext cx="4659511" cy="341352"/>
          </a:xfrm>
          <a:prstGeom prst="rect">
            <a:avLst/>
          </a:prstGeom>
          <a:noFill/>
          <a:ln/>
        </p:spPr>
        <p:txBody>
          <a:bodyPr wrap="none" lIns="0" tIns="0" rIns="0" bIns="0" rtlCol="0" anchor="t"/>
          <a:lstStyle/>
          <a:p>
            <a:pPr marL="0" indent="0">
              <a:lnSpc>
                <a:spcPts val="2650"/>
              </a:lnSpc>
              <a:buNone/>
            </a:pPr>
            <a:r>
              <a:rPr lang="en-US" sz="2150" dirty="0">
                <a:solidFill>
                  <a:schemeClr val="accent1"/>
                </a:solidFill>
                <a:latin typeface="Dela Gothic One" pitchFamily="34" charset="0"/>
                <a:ea typeface="Dela Gothic One" pitchFamily="34" charset="-122"/>
                <a:cs typeface="Dela Gothic One" pitchFamily="34" charset="-120"/>
              </a:rPr>
              <a:t>Faster Emergency Response</a:t>
            </a:r>
            <a:endParaRPr lang="en-US" sz="2150" dirty="0">
              <a:solidFill>
                <a:schemeClr val="accent1"/>
              </a:solidFill>
            </a:endParaRPr>
          </a:p>
        </p:txBody>
      </p:sp>
      <p:sp>
        <p:nvSpPr>
          <p:cNvPr id="6" name="Text 3"/>
          <p:cNvSpPr/>
          <p:nvPr/>
        </p:nvSpPr>
        <p:spPr>
          <a:xfrm>
            <a:off x="5058489" y="3112770"/>
            <a:ext cx="8845510" cy="331946"/>
          </a:xfrm>
          <a:prstGeom prst="rect">
            <a:avLst/>
          </a:prstGeom>
          <a:noFill/>
          <a:ln/>
        </p:spPr>
        <p:txBody>
          <a:bodyPr wrap="none" lIns="0" tIns="0" rIns="0" bIns="0" rtlCol="0" anchor="t"/>
          <a:lstStyle/>
          <a:p>
            <a:pPr marL="0" indent="0">
              <a:lnSpc>
                <a:spcPts val="2600"/>
              </a:lnSpc>
              <a:buNone/>
            </a:pPr>
            <a:r>
              <a:rPr lang="en-US" sz="1600" dirty="0">
                <a:solidFill>
                  <a:schemeClr val="bg1">
                    <a:lumMod val="10000"/>
                  </a:schemeClr>
                </a:solidFill>
                <a:latin typeface="DM Sans" pitchFamily="34" charset="0"/>
                <a:ea typeface="DM Sans" pitchFamily="34" charset="-122"/>
                <a:cs typeface="DM Sans" pitchFamily="34" charset="-120"/>
              </a:rPr>
              <a:t>Reduces critical delays when seconds matter in life-threatening situations</a:t>
            </a:r>
            <a:endParaRPr lang="en-US" sz="1600" dirty="0">
              <a:solidFill>
                <a:schemeClr val="bg1">
                  <a:lumMod val="10000"/>
                </a:schemeClr>
              </a:solidFill>
            </a:endParaRPr>
          </a:p>
        </p:txBody>
      </p:sp>
      <p:sp>
        <p:nvSpPr>
          <p:cNvPr id="7" name="Shape 4"/>
          <p:cNvSpPr/>
          <p:nvPr/>
        </p:nvSpPr>
        <p:spPr>
          <a:xfrm>
            <a:off x="4384000" y="3885724"/>
            <a:ext cx="466963" cy="466963"/>
          </a:xfrm>
          <a:prstGeom prst="roundRect">
            <a:avLst>
              <a:gd name="adj" fmla="val 18669"/>
            </a:avLst>
          </a:prstGeom>
          <a:solidFill>
            <a:schemeClr val="accent1">
              <a:lumMod val="20000"/>
              <a:lumOff val="80000"/>
            </a:schemeClr>
          </a:solidFill>
          <a:ln w="7620">
            <a:solidFill>
              <a:srgbClr val="8D2424"/>
            </a:solidFill>
            <a:prstDash val="solid"/>
          </a:ln>
        </p:spPr>
      </p:sp>
      <p:sp>
        <p:nvSpPr>
          <p:cNvPr id="8" name="Text 5"/>
          <p:cNvSpPr/>
          <p:nvPr/>
        </p:nvSpPr>
        <p:spPr>
          <a:xfrm>
            <a:off x="5058489" y="3885724"/>
            <a:ext cx="2731056" cy="341352"/>
          </a:xfrm>
          <a:prstGeom prst="rect">
            <a:avLst/>
          </a:prstGeom>
          <a:noFill/>
          <a:ln/>
        </p:spPr>
        <p:txBody>
          <a:bodyPr wrap="none" lIns="0" tIns="0" rIns="0" bIns="0" rtlCol="0" anchor="t"/>
          <a:lstStyle/>
          <a:p>
            <a:pPr marL="0" indent="0">
              <a:lnSpc>
                <a:spcPts val="2650"/>
              </a:lnSpc>
              <a:buNone/>
            </a:pPr>
            <a:r>
              <a:rPr lang="en-US" sz="2150" dirty="0">
                <a:solidFill>
                  <a:schemeClr val="accent1"/>
                </a:solidFill>
                <a:latin typeface="Dela Gothic One" pitchFamily="34" charset="0"/>
                <a:ea typeface="Dela Gothic One" pitchFamily="34" charset="-122"/>
                <a:cs typeface="Dela Gothic One" pitchFamily="34" charset="-120"/>
              </a:rPr>
              <a:t>Role Clarity</a:t>
            </a:r>
            <a:endParaRPr lang="en-US" sz="2150" dirty="0">
              <a:solidFill>
                <a:schemeClr val="accent1"/>
              </a:solidFill>
            </a:endParaRPr>
          </a:p>
        </p:txBody>
      </p:sp>
      <p:sp>
        <p:nvSpPr>
          <p:cNvPr id="9" name="Text 6"/>
          <p:cNvSpPr/>
          <p:nvPr/>
        </p:nvSpPr>
        <p:spPr>
          <a:xfrm>
            <a:off x="5058489" y="4351496"/>
            <a:ext cx="8845510" cy="663893"/>
          </a:xfrm>
          <a:prstGeom prst="rect">
            <a:avLst/>
          </a:prstGeom>
          <a:noFill/>
          <a:ln/>
        </p:spPr>
        <p:txBody>
          <a:bodyPr wrap="square" lIns="0" tIns="0" rIns="0" bIns="0" rtlCol="0" anchor="t"/>
          <a:lstStyle/>
          <a:p>
            <a:pPr marL="0" indent="0">
              <a:lnSpc>
                <a:spcPts val="2600"/>
              </a:lnSpc>
              <a:buNone/>
            </a:pPr>
            <a:r>
              <a:rPr lang="en-US" sz="1600" dirty="0">
                <a:solidFill>
                  <a:schemeClr val="bg1">
                    <a:lumMod val="10000"/>
                  </a:schemeClr>
                </a:solidFill>
                <a:latin typeface="DM Sans" pitchFamily="34" charset="0"/>
                <a:ea typeface="DM Sans" pitchFamily="34" charset="-122"/>
                <a:cs typeface="DM Sans" pitchFamily="34" charset="-120"/>
              </a:rPr>
              <a:t>Assigns specific duties to athletic trainers, coaches, and staff, eliminating confusion during crises</a:t>
            </a:r>
            <a:endParaRPr lang="en-US" sz="1600" dirty="0">
              <a:solidFill>
                <a:schemeClr val="bg1">
                  <a:lumMod val="10000"/>
                </a:schemeClr>
              </a:solidFill>
            </a:endParaRPr>
          </a:p>
        </p:txBody>
      </p:sp>
      <p:sp>
        <p:nvSpPr>
          <p:cNvPr id="10" name="Shape 7"/>
          <p:cNvSpPr/>
          <p:nvPr/>
        </p:nvSpPr>
        <p:spPr>
          <a:xfrm>
            <a:off x="4384000" y="5456396"/>
            <a:ext cx="466963" cy="466963"/>
          </a:xfrm>
          <a:prstGeom prst="roundRect">
            <a:avLst>
              <a:gd name="adj" fmla="val 18669"/>
            </a:avLst>
          </a:prstGeom>
          <a:solidFill>
            <a:schemeClr val="accent1">
              <a:lumMod val="20000"/>
              <a:lumOff val="80000"/>
            </a:schemeClr>
          </a:solidFill>
          <a:ln w="7620">
            <a:solidFill>
              <a:srgbClr val="8D2424"/>
            </a:solidFill>
            <a:prstDash val="solid"/>
          </a:ln>
        </p:spPr>
      </p:sp>
      <p:sp>
        <p:nvSpPr>
          <p:cNvPr id="11" name="Text 8"/>
          <p:cNvSpPr/>
          <p:nvPr/>
        </p:nvSpPr>
        <p:spPr>
          <a:xfrm>
            <a:off x="5058489" y="5456396"/>
            <a:ext cx="4343876" cy="341352"/>
          </a:xfrm>
          <a:prstGeom prst="rect">
            <a:avLst/>
          </a:prstGeom>
          <a:noFill/>
          <a:ln/>
        </p:spPr>
        <p:txBody>
          <a:bodyPr wrap="none" lIns="0" tIns="0" rIns="0" bIns="0" rtlCol="0" anchor="t"/>
          <a:lstStyle/>
          <a:p>
            <a:pPr marL="0" indent="0">
              <a:lnSpc>
                <a:spcPts val="2650"/>
              </a:lnSpc>
              <a:buNone/>
            </a:pPr>
            <a:r>
              <a:rPr lang="en-US" sz="2150" dirty="0">
                <a:solidFill>
                  <a:schemeClr val="accent1"/>
                </a:solidFill>
                <a:latin typeface="Dela Gothic One" pitchFamily="34" charset="0"/>
                <a:ea typeface="Dela Gothic One" pitchFamily="34" charset="-122"/>
                <a:cs typeface="Dela Gothic One" pitchFamily="34" charset="-120"/>
              </a:rPr>
              <a:t>Legal &amp; Ethical Compliance</a:t>
            </a:r>
            <a:endParaRPr lang="en-US" sz="2150" dirty="0">
              <a:solidFill>
                <a:schemeClr val="accent1"/>
              </a:solidFill>
            </a:endParaRPr>
          </a:p>
        </p:txBody>
      </p:sp>
      <p:sp>
        <p:nvSpPr>
          <p:cNvPr id="12" name="Text 9"/>
          <p:cNvSpPr/>
          <p:nvPr/>
        </p:nvSpPr>
        <p:spPr>
          <a:xfrm>
            <a:off x="5058489" y="5922169"/>
            <a:ext cx="8845510" cy="331946"/>
          </a:xfrm>
          <a:prstGeom prst="rect">
            <a:avLst/>
          </a:prstGeom>
          <a:noFill/>
          <a:ln/>
        </p:spPr>
        <p:txBody>
          <a:bodyPr wrap="none" lIns="0" tIns="0" rIns="0" bIns="0" rtlCol="0" anchor="t"/>
          <a:lstStyle/>
          <a:p>
            <a:pPr marL="0" indent="0">
              <a:lnSpc>
                <a:spcPts val="2600"/>
              </a:lnSpc>
              <a:buNone/>
            </a:pPr>
            <a:r>
              <a:rPr lang="en-US" sz="1600" dirty="0">
                <a:solidFill>
                  <a:schemeClr val="bg1">
                    <a:lumMod val="10000"/>
                  </a:schemeClr>
                </a:solidFill>
                <a:latin typeface="DM Sans" pitchFamily="34" charset="0"/>
                <a:ea typeface="DM Sans" pitchFamily="34" charset="-122"/>
                <a:cs typeface="DM Sans" pitchFamily="34" charset="-120"/>
              </a:rPr>
              <a:t>Meets best-practice standards and reduces organizational liability</a:t>
            </a:r>
            <a:endParaRPr lang="en-US" sz="1600" dirty="0">
              <a:solidFill>
                <a:schemeClr val="bg1">
                  <a:lumMod val="10000"/>
                </a:schemeClr>
              </a:solidFill>
            </a:endParaRPr>
          </a:p>
        </p:txBody>
      </p:sp>
      <p:sp>
        <p:nvSpPr>
          <p:cNvPr id="13" name="Shape 10"/>
          <p:cNvSpPr/>
          <p:nvPr/>
        </p:nvSpPr>
        <p:spPr>
          <a:xfrm>
            <a:off x="4384000" y="6695123"/>
            <a:ext cx="466963" cy="466963"/>
          </a:xfrm>
          <a:prstGeom prst="roundRect">
            <a:avLst>
              <a:gd name="adj" fmla="val 18669"/>
            </a:avLst>
          </a:prstGeom>
          <a:solidFill>
            <a:schemeClr val="accent1">
              <a:lumMod val="20000"/>
              <a:lumOff val="80000"/>
            </a:schemeClr>
          </a:solidFill>
          <a:ln w="7620">
            <a:solidFill>
              <a:srgbClr val="8D2424"/>
            </a:solidFill>
            <a:prstDash val="solid"/>
          </a:ln>
        </p:spPr>
      </p:sp>
      <p:sp>
        <p:nvSpPr>
          <p:cNvPr id="14" name="Text 11"/>
          <p:cNvSpPr/>
          <p:nvPr/>
        </p:nvSpPr>
        <p:spPr>
          <a:xfrm>
            <a:off x="5058489" y="6695123"/>
            <a:ext cx="4203263" cy="341352"/>
          </a:xfrm>
          <a:prstGeom prst="rect">
            <a:avLst/>
          </a:prstGeom>
          <a:noFill/>
          <a:ln/>
        </p:spPr>
        <p:txBody>
          <a:bodyPr wrap="none" lIns="0" tIns="0" rIns="0" bIns="0" rtlCol="0" anchor="t"/>
          <a:lstStyle/>
          <a:p>
            <a:pPr marL="0" indent="0">
              <a:lnSpc>
                <a:spcPts val="2650"/>
              </a:lnSpc>
              <a:buNone/>
            </a:pPr>
            <a:r>
              <a:rPr lang="en-US" sz="2150" dirty="0">
                <a:solidFill>
                  <a:schemeClr val="accent1"/>
                </a:solidFill>
                <a:latin typeface="Dela Gothic One" pitchFamily="34" charset="0"/>
                <a:ea typeface="Dela Gothic One" pitchFamily="34" charset="-122"/>
                <a:cs typeface="Dela Gothic One" pitchFamily="34" charset="-120"/>
              </a:rPr>
              <a:t>Improved Communication</a:t>
            </a:r>
            <a:endParaRPr lang="en-US" sz="2150" dirty="0">
              <a:solidFill>
                <a:schemeClr val="accent1"/>
              </a:solidFill>
            </a:endParaRPr>
          </a:p>
        </p:txBody>
      </p:sp>
      <p:sp>
        <p:nvSpPr>
          <p:cNvPr id="15" name="Text 12"/>
          <p:cNvSpPr/>
          <p:nvPr/>
        </p:nvSpPr>
        <p:spPr>
          <a:xfrm>
            <a:off x="5058489" y="7160895"/>
            <a:ext cx="8845510" cy="331946"/>
          </a:xfrm>
          <a:prstGeom prst="rect">
            <a:avLst/>
          </a:prstGeom>
          <a:noFill/>
          <a:ln/>
        </p:spPr>
        <p:txBody>
          <a:bodyPr wrap="none" lIns="0" tIns="0" rIns="0" bIns="0" rtlCol="0" anchor="t"/>
          <a:lstStyle/>
          <a:p>
            <a:pPr marL="0" indent="0">
              <a:lnSpc>
                <a:spcPts val="2600"/>
              </a:lnSpc>
              <a:buNone/>
            </a:pPr>
            <a:r>
              <a:rPr lang="en-US" sz="1600" dirty="0">
                <a:solidFill>
                  <a:schemeClr val="bg1">
                    <a:lumMod val="10000"/>
                  </a:schemeClr>
                </a:solidFill>
                <a:latin typeface="DM Sans" pitchFamily="34" charset="0"/>
                <a:ea typeface="DM Sans" pitchFamily="34" charset="-122"/>
                <a:cs typeface="DM Sans" pitchFamily="34" charset="-120"/>
              </a:rPr>
              <a:t>Ensures coordinated efforts between on-site responders and emergency medical services</a:t>
            </a:r>
            <a:endParaRPr lang="en-US" sz="160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D7BB6B1C-D8A8-393D-0F88-A8FCAFCEAF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4037" y="1754148"/>
            <a:ext cx="12902327" cy="1624251"/>
          </a:xfrm>
          <a:prstGeom prst="rect">
            <a:avLst/>
          </a:prstGeom>
          <a:noFill/>
          <a:ln/>
        </p:spPr>
        <p:txBody>
          <a:bodyPr wrap="squar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Enhanced Athlete Safety Outcomes</a:t>
            </a:r>
            <a:endParaRPr lang="en-US" sz="5100" dirty="0">
              <a:solidFill>
                <a:schemeClr val="accent1">
                  <a:lumMod val="75000"/>
                </a:schemeClr>
              </a:solidFill>
            </a:endParaRPr>
          </a:p>
        </p:txBody>
      </p:sp>
      <p:pic>
        <p:nvPicPr>
          <p:cNvPr id="3" name="Image 0" descr="preencoded.png"/>
          <p:cNvPicPr>
            <a:picLocks noChangeAspect="1"/>
          </p:cNvPicPr>
          <p:nvPr/>
        </p:nvPicPr>
        <p:blipFill>
          <a:blip r:embed="rId3">
            <a:duotone>
              <a:prstClr val="black"/>
              <a:schemeClr val="accent1">
                <a:tint val="45000"/>
                <a:satMod val="400000"/>
              </a:schemeClr>
            </a:duotone>
          </a:blip>
          <a:stretch>
            <a:fillRect/>
          </a:stretch>
        </p:blipFill>
        <p:spPr>
          <a:xfrm>
            <a:off x="864037" y="3872151"/>
            <a:ext cx="617220" cy="617220"/>
          </a:xfrm>
          <a:prstGeom prst="rect">
            <a:avLst/>
          </a:prstGeom>
        </p:spPr>
      </p:pic>
      <p:sp>
        <p:nvSpPr>
          <p:cNvPr id="4" name="Text 1"/>
          <p:cNvSpPr/>
          <p:nvPr/>
        </p:nvSpPr>
        <p:spPr>
          <a:xfrm>
            <a:off x="864037" y="4736187"/>
            <a:ext cx="3998000" cy="406003"/>
          </a:xfrm>
          <a:prstGeom prst="rect">
            <a:avLst/>
          </a:prstGeom>
          <a:noFill/>
          <a:ln/>
        </p:spPr>
        <p:txBody>
          <a:bodyPr wrap="non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Faster Care Delivery</a:t>
            </a:r>
            <a:endParaRPr lang="en-US" sz="2550" dirty="0">
              <a:solidFill>
                <a:schemeClr val="accent1"/>
              </a:solidFill>
            </a:endParaRPr>
          </a:p>
        </p:txBody>
      </p:sp>
      <p:sp>
        <p:nvSpPr>
          <p:cNvPr id="5" name="Text 2"/>
          <p:cNvSpPr/>
          <p:nvPr/>
        </p:nvSpPr>
        <p:spPr>
          <a:xfrm>
            <a:off x="864037" y="5290304"/>
            <a:ext cx="4053840" cy="118514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Seconds saved in emergency response can significantly improve survival rates</a:t>
            </a:r>
            <a:endParaRPr lang="en-US" sz="1900" dirty="0">
              <a:solidFill>
                <a:schemeClr val="bg1">
                  <a:lumMod val="10000"/>
                </a:schemeClr>
              </a:solidFill>
            </a:endParaRPr>
          </a:p>
        </p:txBody>
      </p:sp>
      <p:pic>
        <p:nvPicPr>
          <p:cNvPr id="6" name="Image 1" descr="preencoded.png"/>
          <p:cNvPicPr>
            <a:picLocks noChangeAspect="1"/>
          </p:cNvPicPr>
          <p:nvPr/>
        </p:nvPicPr>
        <p:blipFill>
          <a:blip r:embed="rId4">
            <a:duotone>
              <a:prstClr val="black"/>
              <a:schemeClr val="accent1">
                <a:tint val="45000"/>
                <a:satMod val="400000"/>
              </a:schemeClr>
            </a:duotone>
          </a:blip>
          <a:stretch>
            <a:fillRect/>
          </a:stretch>
        </p:blipFill>
        <p:spPr>
          <a:xfrm>
            <a:off x="5288161" y="3872151"/>
            <a:ext cx="617220" cy="617220"/>
          </a:xfrm>
          <a:prstGeom prst="rect">
            <a:avLst/>
          </a:prstGeom>
        </p:spPr>
      </p:pic>
      <p:sp>
        <p:nvSpPr>
          <p:cNvPr id="7" name="Text 3"/>
          <p:cNvSpPr/>
          <p:nvPr/>
        </p:nvSpPr>
        <p:spPr>
          <a:xfrm>
            <a:off x="5288161" y="4736187"/>
            <a:ext cx="3416975" cy="406003"/>
          </a:xfrm>
          <a:prstGeom prst="rect">
            <a:avLst/>
          </a:prstGeom>
          <a:noFill/>
          <a:ln/>
        </p:spPr>
        <p:txBody>
          <a:bodyPr wrap="non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Risk Minimization</a:t>
            </a:r>
            <a:endParaRPr lang="en-US" sz="2550" dirty="0">
              <a:solidFill>
                <a:schemeClr val="accent1"/>
              </a:solidFill>
            </a:endParaRPr>
          </a:p>
        </p:txBody>
      </p:sp>
      <p:sp>
        <p:nvSpPr>
          <p:cNvPr id="8" name="Text 4"/>
          <p:cNvSpPr/>
          <p:nvPr/>
        </p:nvSpPr>
        <p:spPr>
          <a:xfrm>
            <a:off x="5288161" y="5290304"/>
            <a:ext cx="4053959" cy="118514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Proactive planning reduces potential complications during emergencies</a:t>
            </a:r>
            <a:endParaRPr lang="en-US" sz="1900" dirty="0">
              <a:solidFill>
                <a:schemeClr val="bg1">
                  <a:lumMod val="10000"/>
                </a:schemeClr>
              </a:solidFill>
            </a:endParaRPr>
          </a:p>
        </p:txBody>
      </p:sp>
      <p:pic>
        <p:nvPicPr>
          <p:cNvPr id="9" name="Image 2" descr="preencoded.png"/>
          <p:cNvPicPr>
            <a:picLocks noChangeAspect="1"/>
          </p:cNvPicPr>
          <p:nvPr/>
        </p:nvPicPr>
        <p:blipFill>
          <a:blip r:embed="rId5">
            <a:duotone>
              <a:prstClr val="black"/>
              <a:schemeClr val="accent1">
                <a:tint val="45000"/>
                <a:satMod val="400000"/>
              </a:schemeClr>
            </a:duotone>
          </a:blip>
          <a:stretch>
            <a:fillRect/>
          </a:stretch>
        </p:blipFill>
        <p:spPr>
          <a:xfrm>
            <a:off x="9712404" y="3872151"/>
            <a:ext cx="617220" cy="617220"/>
          </a:xfrm>
          <a:prstGeom prst="rect">
            <a:avLst/>
          </a:prstGeom>
        </p:spPr>
      </p:pic>
      <p:sp>
        <p:nvSpPr>
          <p:cNvPr id="10" name="Text 5"/>
          <p:cNvSpPr/>
          <p:nvPr/>
        </p:nvSpPr>
        <p:spPr>
          <a:xfrm>
            <a:off x="9712404" y="4736187"/>
            <a:ext cx="3908346" cy="406003"/>
          </a:xfrm>
          <a:prstGeom prst="rect">
            <a:avLst/>
          </a:prstGeom>
          <a:noFill/>
          <a:ln/>
        </p:spPr>
        <p:txBody>
          <a:bodyPr wrap="non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Team Preparedness</a:t>
            </a:r>
            <a:endParaRPr lang="en-US" sz="2550" dirty="0">
              <a:solidFill>
                <a:schemeClr val="accent1"/>
              </a:solidFill>
            </a:endParaRPr>
          </a:p>
        </p:txBody>
      </p:sp>
      <p:sp>
        <p:nvSpPr>
          <p:cNvPr id="11" name="Text 6"/>
          <p:cNvSpPr/>
          <p:nvPr/>
        </p:nvSpPr>
        <p:spPr>
          <a:xfrm>
            <a:off x="9712404" y="5290304"/>
            <a:ext cx="4053840" cy="790099"/>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Well-rehearsed staff respond more effectively under pressure</a:t>
            </a:r>
            <a:endParaRPr lang="en-US" sz="1900" dirty="0">
              <a:solidFill>
                <a:schemeClr val="bg1">
                  <a:lumMod val="10000"/>
                </a:schemeClr>
              </a:solidFill>
            </a:endParaRPr>
          </a:p>
        </p:txBody>
      </p:sp>
      <p:pic>
        <p:nvPicPr>
          <p:cNvPr id="12" name="Picture 11" descr="A blue and white sign with a black cross and a shield&#10;&#10;AI-generated content may be incorrect.">
            <a:extLst>
              <a:ext uri="{FF2B5EF4-FFF2-40B4-BE49-F238E27FC236}">
                <a16:creationId xmlns:a16="http://schemas.microsoft.com/office/drawing/2014/main" id="{85B42227-D3A3-7200-677B-A0185739BC2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345067" y="680680"/>
            <a:ext cx="9597866" cy="1292304"/>
          </a:xfrm>
          <a:prstGeom prst="rect">
            <a:avLst/>
          </a:prstGeom>
          <a:noFill/>
          <a:ln/>
        </p:spPr>
        <p:txBody>
          <a:bodyPr wrap="square" lIns="0" tIns="0" rIns="0" bIns="0" rtlCol="0" anchor="t"/>
          <a:lstStyle/>
          <a:p>
            <a:pPr marL="0" indent="0">
              <a:lnSpc>
                <a:spcPts val="5050"/>
              </a:lnSpc>
              <a:buNone/>
            </a:pPr>
            <a:r>
              <a:rPr lang="en-US" sz="4050" dirty="0">
                <a:solidFill>
                  <a:schemeClr val="accent1">
                    <a:lumMod val="75000"/>
                  </a:schemeClr>
                </a:solidFill>
                <a:latin typeface="Dela Gothic One" pitchFamily="34" charset="0"/>
                <a:ea typeface="Dela Gothic One" pitchFamily="34" charset="-122"/>
                <a:cs typeface="Dela Gothic One" pitchFamily="34" charset="-120"/>
              </a:rPr>
              <a:t>Key Components of an Effective EAP</a:t>
            </a:r>
            <a:endParaRPr lang="en-US" sz="4050" dirty="0">
              <a:solidFill>
                <a:schemeClr val="accent1">
                  <a:lumMod val="75000"/>
                </a:schemeClr>
              </a:solidFill>
            </a:endParaRPr>
          </a:p>
        </p:txBody>
      </p:sp>
      <p:pic>
        <p:nvPicPr>
          <p:cNvPr id="4" name="Image 1" descr="preencoded.png"/>
          <p:cNvPicPr>
            <a:picLocks noChangeAspect="1"/>
          </p:cNvPicPr>
          <p:nvPr/>
        </p:nvPicPr>
        <p:blipFill>
          <a:blip r:embed="rId4">
            <a:duotone>
              <a:schemeClr val="accent5">
                <a:shade val="45000"/>
                <a:satMod val="135000"/>
              </a:schemeClr>
              <a:prstClr val="white"/>
            </a:duotone>
          </a:blip>
          <a:stretch>
            <a:fillRect/>
          </a:stretch>
        </p:blipFill>
        <p:spPr>
          <a:xfrm>
            <a:off x="4345067" y="2267545"/>
            <a:ext cx="982147" cy="1178600"/>
          </a:xfrm>
          <a:prstGeom prst="rect">
            <a:avLst/>
          </a:prstGeom>
        </p:spPr>
      </p:pic>
      <p:sp>
        <p:nvSpPr>
          <p:cNvPr id="5" name="Text 1"/>
          <p:cNvSpPr/>
          <p:nvPr/>
        </p:nvSpPr>
        <p:spPr>
          <a:xfrm>
            <a:off x="5621774" y="2463879"/>
            <a:ext cx="3720227" cy="323017"/>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Dela Gothic One" pitchFamily="34" charset="0"/>
                <a:ea typeface="Dela Gothic One" pitchFamily="34" charset="-122"/>
                <a:cs typeface="Dela Gothic One" pitchFamily="34" charset="-120"/>
              </a:rPr>
              <a:t>Venue- and Sport-Specific Planning</a:t>
            </a:r>
            <a:endParaRPr lang="en-US" sz="2000" dirty="0">
              <a:solidFill>
                <a:schemeClr val="accent1"/>
              </a:solidFill>
            </a:endParaRPr>
          </a:p>
        </p:txBody>
      </p:sp>
      <p:sp>
        <p:nvSpPr>
          <p:cNvPr id="6" name="Text 2"/>
          <p:cNvSpPr/>
          <p:nvPr/>
        </p:nvSpPr>
        <p:spPr>
          <a:xfrm>
            <a:off x="5621774" y="2904649"/>
            <a:ext cx="8321159" cy="314325"/>
          </a:xfrm>
          <a:prstGeom prst="rect">
            <a:avLst/>
          </a:prstGeom>
          <a:noFill/>
          <a:ln/>
        </p:spPr>
        <p:txBody>
          <a:bodyPr wrap="none" lIns="0" tIns="0" rIns="0" bIns="0" rtlCol="0" anchor="t"/>
          <a:lstStyle/>
          <a:p>
            <a:pPr marL="0" indent="0" algn="l">
              <a:lnSpc>
                <a:spcPts val="2450"/>
              </a:lnSpc>
              <a:buNone/>
            </a:pPr>
            <a:r>
              <a:rPr lang="en-US" sz="1500" dirty="0">
                <a:solidFill>
                  <a:schemeClr val="bg1">
                    <a:lumMod val="10000"/>
                  </a:schemeClr>
                </a:solidFill>
                <a:latin typeface="DM Sans" pitchFamily="34" charset="0"/>
                <a:ea typeface="DM Sans" pitchFamily="34" charset="-122"/>
                <a:cs typeface="DM Sans" pitchFamily="34" charset="-120"/>
              </a:rPr>
              <a:t>Detailed maps showing EMS access points, emergency exits, and equipment locations with roles</a:t>
            </a:r>
          </a:p>
          <a:p>
            <a:pPr marL="0" indent="0" algn="l">
              <a:lnSpc>
                <a:spcPts val="2450"/>
              </a:lnSpc>
              <a:buNone/>
            </a:pPr>
            <a:r>
              <a:rPr lang="en-US" sz="1500" dirty="0">
                <a:solidFill>
                  <a:schemeClr val="bg1">
                    <a:lumMod val="10000"/>
                  </a:schemeClr>
                </a:solidFill>
                <a:latin typeface="DM Sans" pitchFamily="34" charset="0"/>
              </a:rPr>
              <a:t>and responsibilities per sport</a:t>
            </a:r>
            <a:endParaRPr lang="en-US" sz="1500" dirty="0">
              <a:solidFill>
                <a:schemeClr val="bg1">
                  <a:lumMod val="10000"/>
                </a:schemeClr>
              </a:solidFill>
            </a:endParaRPr>
          </a:p>
        </p:txBody>
      </p:sp>
      <p:pic>
        <p:nvPicPr>
          <p:cNvPr id="7" name="Image 2" descr="preencoded.png"/>
          <p:cNvPicPr>
            <a:picLocks noChangeAspect="1"/>
          </p:cNvPicPr>
          <p:nvPr/>
        </p:nvPicPr>
        <p:blipFill>
          <a:blip r:embed="rId5">
            <a:duotone>
              <a:schemeClr val="accent5">
                <a:shade val="45000"/>
                <a:satMod val="135000"/>
              </a:schemeClr>
              <a:prstClr val="white"/>
            </a:duotone>
          </a:blip>
          <a:stretch>
            <a:fillRect/>
          </a:stretch>
        </p:blipFill>
        <p:spPr>
          <a:xfrm>
            <a:off x="4345067" y="3446145"/>
            <a:ext cx="982147" cy="1462088"/>
          </a:xfrm>
          <a:prstGeom prst="rect">
            <a:avLst/>
          </a:prstGeom>
        </p:spPr>
      </p:pic>
      <p:sp>
        <p:nvSpPr>
          <p:cNvPr id="8" name="Text 3"/>
          <p:cNvSpPr/>
          <p:nvPr/>
        </p:nvSpPr>
        <p:spPr>
          <a:xfrm>
            <a:off x="5621774" y="3642479"/>
            <a:ext cx="3696176" cy="323017"/>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Dela Gothic One" pitchFamily="34" charset="0"/>
                <a:ea typeface="Dela Gothic One" pitchFamily="34" charset="-122"/>
                <a:cs typeface="Dela Gothic One" pitchFamily="34" charset="-120"/>
              </a:rPr>
              <a:t>Defined Personnel Roles</a:t>
            </a:r>
            <a:endParaRPr lang="en-US" sz="2000" dirty="0">
              <a:solidFill>
                <a:schemeClr val="accent1"/>
              </a:solidFill>
            </a:endParaRPr>
          </a:p>
        </p:txBody>
      </p:sp>
      <p:sp>
        <p:nvSpPr>
          <p:cNvPr id="9" name="Text 4"/>
          <p:cNvSpPr/>
          <p:nvPr/>
        </p:nvSpPr>
        <p:spPr>
          <a:xfrm>
            <a:off x="5621774" y="4083248"/>
            <a:ext cx="8321159" cy="628650"/>
          </a:xfrm>
          <a:prstGeom prst="rect">
            <a:avLst/>
          </a:prstGeom>
          <a:noFill/>
          <a:ln/>
        </p:spPr>
        <p:txBody>
          <a:bodyPr wrap="square" lIns="0" tIns="0" rIns="0" bIns="0" rtlCol="0" anchor="t"/>
          <a:lstStyle/>
          <a:p>
            <a:pPr marL="0" indent="0" algn="l">
              <a:lnSpc>
                <a:spcPts val="2450"/>
              </a:lnSpc>
              <a:buNone/>
            </a:pPr>
            <a:r>
              <a:rPr lang="en-US" sz="1500" dirty="0">
                <a:solidFill>
                  <a:schemeClr val="bg1">
                    <a:lumMod val="10000"/>
                  </a:schemeClr>
                </a:solidFill>
                <a:latin typeface="DM Sans" pitchFamily="34" charset="0"/>
                <a:ea typeface="DM Sans" pitchFamily="34" charset="-122"/>
                <a:cs typeface="DM Sans" pitchFamily="34" charset="-120"/>
              </a:rPr>
              <a:t>Clear assignments for who activates EMS, performs CPR, retrieves emergency equipment such as AEDs, and manages the scene</a:t>
            </a:r>
            <a:endParaRPr lang="en-US" sz="1500" dirty="0">
              <a:solidFill>
                <a:schemeClr val="bg1">
                  <a:lumMod val="10000"/>
                </a:schemeClr>
              </a:solidFill>
            </a:endParaRPr>
          </a:p>
        </p:txBody>
      </p:sp>
      <p:pic>
        <p:nvPicPr>
          <p:cNvPr id="10" name="Image 3" descr="preencoded.png"/>
          <p:cNvPicPr>
            <a:picLocks noChangeAspect="1"/>
          </p:cNvPicPr>
          <p:nvPr/>
        </p:nvPicPr>
        <p:blipFill>
          <a:blip r:embed="rId6">
            <a:duotone>
              <a:schemeClr val="accent5">
                <a:shade val="45000"/>
                <a:satMod val="135000"/>
              </a:schemeClr>
              <a:prstClr val="white"/>
            </a:duotone>
          </a:blip>
          <a:stretch>
            <a:fillRect/>
          </a:stretch>
        </p:blipFill>
        <p:spPr>
          <a:xfrm>
            <a:off x="4345067" y="4908233"/>
            <a:ext cx="982147" cy="1462088"/>
          </a:xfrm>
          <a:prstGeom prst="rect">
            <a:avLst/>
          </a:prstGeom>
        </p:spPr>
      </p:pic>
      <p:sp>
        <p:nvSpPr>
          <p:cNvPr id="11" name="Text 5"/>
          <p:cNvSpPr/>
          <p:nvPr/>
        </p:nvSpPr>
        <p:spPr>
          <a:xfrm>
            <a:off x="5621774" y="5104567"/>
            <a:ext cx="5095994" cy="323017"/>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Dela Gothic One" pitchFamily="34" charset="0"/>
                <a:ea typeface="Dela Gothic One" pitchFamily="34" charset="-122"/>
                <a:cs typeface="Dela Gothic One" pitchFamily="34" charset="-120"/>
              </a:rPr>
              <a:t>Emergency Equipment Readiness</a:t>
            </a:r>
            <a:endParaRPr lang="en-US" sz="2000" dirty="0">
              <a:solidFill>
                <a:schemeClr val="accent1"/>
              </a:solidFill>
            </a:endParaRPr>
          </a:p>
        </p:txBody>
      </p:sp>
      <p:sp>
        <p:nvSpPr>
          <p:cNvPr id="12" name="Text 6"/>
          <p:cNvSpPr/>
          <p:nvPr/>
        </p:nvSpPr>
        <p:spPr>
          <a:xfrm>
            <a:off x="5621774" y="5545336"/>
            <a:ext cx="8321159" cy="628650"/>
          </a:xfrm>
          <a:prstGeom prst="rect">
            <a:avLst/>
          </a:prstGeom>
          <a:noFill/>
          <a:ln/>
        </p:spPr>
        <p:txBody>
          <a:bodyPr wrap="square" lIns="0" tIns="0" rIns="0" bIns="0" rtlCol="0" anchor="t"/>
          <a:lstStyle/>
          <a:p>
            <a:pPr marL="0" indent="0" algn="l">
              <a:lnSpc>
                <a:spcPts val="2450"/>
              </a:lnSpc>
              <a:buNone/>
            </a:pPr>
            <a:r>
              <a:rPr lang="en-US" sz="1500" dirty="0">
                <a:solidFill>
                  <a:schemeClr val="bg1">
                    <a:lumMod val="10000"/>
                  </a:schemeClr>
                </a:solidFill>
                <a:latin typeface="DM Sans" pitchFamily="34" charset="0"/>
                <a:ea typeface="DM Sans" pitchFamily="34" charset="-122"/>
                <a:cs typeface="DM Sans" pitchFamily="34" charset="-120"/>
              </a:rPr>
              <a:t>Regular checks of equipment such as ensuring AEDs, splints, and spine boards are accessible and functional</a:t>
            </a:r>
            <a:endParaRPr lang="en-US" sz="1500" dirty="0">
              <a:solidFill>
                <a:schemeClr val="bg1">
                  <a:lumMod val="10000"/>
                </a:schemeClr>
              </a:solidFill>
            </a:endParaRPr>
          </a:p>
        </p:txBody>
      </p:sp>
      <p:pic>
        <p:nvPicPr>
          <p:cNvPr id="13" name="Image 4" descr="preencoded.png"/>
          <p:cNvPicPr>
            <a:picLocks noChangeAspect="1"/>
          </p:cNvPicPr>
          <p:nvPr/>
        </p:nvPicPr>
        <p:blipFill>
          <a:blip r:embed="rId7">
            <a:duotone>
              <a:schemeClr val="accent5">
                <a:shade val="45000"/>
                <a:satMod val="135000"/>
              </a:schemeClr>
              <a:prstClr val="white"/>
            </a:duotone>
          </a:blip>
          <a:stretch>
            <a:fillRect/>
          </a:stretch>
        </p:blipFill>
        <p:spPr>
          <a:xfrm>
            <a:off x="4345067" y="6370320"/>
            <a:ext cx="982147" cy="1178600"/>
          </a:xfrm>
          <a:prstGeom prst="rect">
            <a:avLst/>
          </a:prstGeom>
        </p:spPr>
      </p:pic>
      <p:sp>
        <p:nvSpPr>
          <p:cNvPr id="14" name="Text 7"/>
          <p:cNvSpPr/>
          <p:nvPr/>
        </p:nvSpPr>
        <p:spPr>
          <a:xfrm>
            <a:off x="5621774" y="6566654"/>
            <a:ext cx="2799755" cy="323017"/>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Dela Gothic One" pitchFamily="34" charset="0"/>
                <a:ea typeface="Dela Gothic One" pitchFamily="34" charset="-122"/>
                <a:cs typeface="Dela Gothic One" pitchFamily="34" charset="-120"/>
              </a:rPr>
              <a:t>EMS Coordination</a:t>
            </a:r>
            <a:endParaRPr lang="en-US" sz="2000" dirty="0">
              <a:solidFill>
                <a:schemeClr val="accent1"/>
              </a:solidFill>
            </a:endParaRPr>
          </a:p>
        </p:txBody>
      </p:sp>
      <p:sp>
        <p:nvSpPr>
          <p:cNvPr id="15" name="Text 8"/>
          <p:cNvSpPr/>
          <p:nvPr/>
        </p:nvSpPr>
        <p:spPr>
          <a:xfrm>
            <a:off x="5621774" y="7007423"/>
            <a:ext cx="8321159" cy="314325"/>
          </a:xfrm>
          <a:prstGeom prst="rect">
            <a:avLst/>
          </a:prstGeom>
          <a:noFill/>
          <a:ln/>
        </p:spPr>
        <p:txBody>
          <a:bodyPr wrap="none" lIns="0" tIns="0" rIns="0" bIns="0" rtlCol="0" anchor="t"/>
          <a:lstStyle/>
          <a:p>
            <a:pPr marL="0" indent="0" algn="l">
              <a:lnSpc>
                <a:spcPts val="2450"/>
              </a:lnSpc>
              <a:buNone/>
            </a:pPr>
            <a:r>
              <a:rPr lang="en-US" sz="1500" dirty="0">
                <a:solidFill>
                  <a:schemeClr val="bg1">
                    <a:lumMod val="10000"/>
                  </a:schemeClr>
                </a:solidFill>
                <a:latin typeface="DM Sans" pitchFamily="34" charset="0"/>
                <a:ea typeface="DM Sans" pitchFamily="34" charset="-122"/>
                <a:cs typeface="DM Sans" pitchFamily="34" charset="-120"/>
              </a:rPr>
              <a:t>Established direct communication protocols with local emergency responders</a:t>
            </a:r>
            <a:endParaRPr lang="en-US" sz="150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178F35D1-E1A6-35A0-4B6B-9B2C89B6A1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4037" y="1261229"/>
            <a:ext cx="12902327" cy="1624251"/>
          </a:xfrm>
          <a:prstGeom prst="rect">
            <a:avLst/>
          </a:prstGeom>
          <a:noFill/>
          <a:ln/>
        </p:spPr>
        <p:txBody>
          <a:bodyPr wrap="squar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Equipment &amp; Resource Preparation</a:t>
            </a:r>
            <a:endParaRPr lang="en-US" sz="5100" dirty="0">
              <a:solidFill>
                <a:schemeClr val="accent1">
                  <a:lumMod val="75000"/>
                </a:schemeClr>
              </a:solidFill>
            </a:endParaRPr>
          </a:p>
        </p:txBody>
      </p:sp>
      <p:sp>
        <p:nvSpPr>
          <p:cNvPr id="3" name="Text 1"/>
          <p:cNvSpPr/>
          <p:nvPr/>
        </p:nvSpPr>
        <p:spPr>
          <a:xfrm>
            <a:off x="864037" y="3502581"/>
            <a:ext cx="6150054" cy="812006"/>
          </a:xfrm>
          <a:prstGeom prst="rect">
            <a:avLst/>
          </a:prstGeom>
          <a:noFill/>
          <a:ln/>
        </p:spPr>
        <p:txBody>
          <a:bodyPr wrap="square" lIns="0" tIns="0" rIns="0" bIns="0" rtlCol="0" anchor="t"/>
          <a:lstStyle/>
          <a:p>
            <a:pPr marL="0" indent="0">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Essential Emergency Equipment (examples)</a:t>
            </a:r>
            <a:endParaRPr lang="en-US" sz="2550" dirty="0">
              <a:solidFill>
                <a:schemeClr val="accent1"/>
              </a:solidFill>
            </a:endParaRPr>
          </a:p>
        </p:txBody>
      </p:sp>
      <p:sp>
        <p:nvSpPr>
          <p:cNvPr id="4" name="Text 2"/>
          <p:cNvSpPr/>
          <p:nvPr/>
        </p:nvSpPr>
        <p:spPr>
          <a:xfrm>
            <a:off x="864037" y="4561403"/>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AEDs (Automated External Defibrillators)</a:t>
            </a:r>
            <a:endParaRPr lang="en-US" sz="1900" dirty="0">
              <a:solidFill>
                <a:schemeClr val="bg1">
                  <a:lumMod val="10000"/>
                </a:schemeClr>
              </a:solidFill>
            </a:endParaRPr>
          </a:p>
        </p:txBody>
      </p:sp>
      <p:sp>
        <p:nvSpPr>
          <p:cNvPr id="5" name="Text 3"/>
          <p:cNvSpPr/>
          <p:nvPr/>
        </p:nvSpPr>
        <p:spPr>
          <a:xfrm>
            <a:off x="864037" y="5042773"/>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Spine boards and cervical collars</a:t>
            </a:r>
            <a:endParaRPr lang="en-US" sz="1900" dirty="0">
              <a:solidFill>
                <a:schemeClr val="bg1">
                  <a:lumMod val="10000"/>
                </a:schemeClr>
              </a:solidFill>
            </a:endParaRPr>
          </a:p>
        </p:txBody>
      </p:sp>
      <p:sp>
        <p:nvSpPr>
          <p:cNvPr id="6" name="Text 4"/>
          <p:cNvSpPr/>
          <p:nvPr/>
        </p:nvSpPr>
        <p:spPr>
          <a:xfrm>
            <a:off x="864037" y="5524143"/>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Cold water immersion tubs</a:t>
            </a:r>
            <a:endParaRPr lang="en-US" sz="1900" dirty="0">
              <a:solidFill>
                <a:schemeClr val="bg1">
                  <a:lumMod val="10000"/>
                </a:schemeClr>
              </a:solidFill>
            </a:endParaRPr>
          </a:p>
        </p:txBody>
      </p:sp>
      <p:sp>
        <p:nvSpPr>
          <p:cNvPr id="7" name="Text 5"/>
          <p:cNvSpPr/>
          <p:nvPr/>
        </p:nvSpPr>
        <p:spPr>
          <a:xfrm>
            <a:off x="864037" y="6005513"/>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First aid kits and trauma supplies</a:t>
            </a:r>
            <a:endParaRPr lang="en-US" sz="1900" dirty="0">
              <a:solidFill>
                <a:schemeClr val="bg1">
                  <a:lumMod val="10000"/>
                </a:schemeClr>
              </a:solidFill>
            </a:endParaRPr>
          </a:p>
        </p:txBody>
      </p:sp>
      <p:sp>
        <p:nvSpPr>
          <p:cNvPr id="8" name="Text 6"/>
          <p:cNvSpPr/>
          <p:nvPr/>
        </p:nvSpPr>
        <p:spPr>
          <a:xfrm>
            <a:off x="864037" y="6486882"/>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Splints and immobilization devices</a:t>
            </a:r>
            <a:endParaRPr lang="en-US" sz="1900" dirty="0">
              <a:solidFill>
                <a:schemeClr val="bg1">
                  <a:lumMod val="10000"/>
                </a:schemeClr>
              </a:solidFill>
            </a:endParaRPr>
          </a:p>
        </p:txBody>
      </p:sp>
      <p:sp>
        <p:nvSpPr>
          <p:cNvPr id="9" name="Text 7"/>
          <p:cNvSpPr/>
          <p:nvPr/>
        </p:nvSpPr>
        <p:spPr>
          <a:xfrm>
            <a:off x="7623929" y="3502581"/>
            <a:ext cx="5177076" cy="406003"/>
          </a:xfrm>
          <a:prstGeom prst="rect">
            <a:avLst/>
          </a:prstGeom>
          <a:noFill/>
          <a:ln/>
        </p:spPr>
        <p:txBody>
          <a:bodyPr wrap="none" lIns="0" tIns="0" rIns="0" bIns="0" rtlCol="0" anchor="t"/>
          <a:lstStyle/>
          <a:p>
            <a:pPr marL="0" indent="0">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Communication Resources</a:t>
            </a:r>
            <a:endParaRPr lang="en-US" sz="2550" dirty="0">
              <a:solidFill>
                <a:schemeClr val="accent1"/>
              </a:solidFill>
            </a:endParaRPr>
          </a:p>
        </p:txBody>
      </p:sp>
      <p:sp>
        <p:nvSpPr>
          <p:cNvPr id="10" name="Text 8"/>
          <p:cNvSpPr/>
          <p:nvPr/>
        </p:nvSpPr>
        <p:spPr>
          <a:xfrm>
            <a:off x="7623929" y="4155400"/>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Charged mobile phones or radios</a:t>
            </a:r>
            <a:endParaRPr lang="en-US" sz="1900" dirty="0">
              <a:solidFill>
                <a:schemeClr val="bg1">
                  <a:lumMod val="10000"/>
                </a:schemeClr>
              </a:solidFill>
            </a:endParaRPr>
          </a:p>
        </p:txBody>
      </p:sp>
      <p:sp>
        <p:nvSpPr>
          <p:cNvPr id="11" name="Text 9"/>
          <p:cNvSpPr/>
          <p:nvPr/>
        </p:nvSpPr>
        <p:spPr>
          <a:xfrm>
            <a:off x="7623929" y="4636770"/>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Emergency contact list</a:t>
            </a:r>
            <a:endParaRPr lang="en-US" sz="1900" dirty="0">
              <a:solidFill>
                <a:schemeClr val="bg1">
                  <a:lumMod val="10000"/>
                </a:schemeClr>
              </a:solidFill>
            </a:endParaRPr>
          </a:p>
        </p:txBody>
      </p:sp>
      <p:sp>
        <p:nvSpPr>
          <p:cNvPr id="12" name="Text 10"/>
          <p:cNvSpPr/>
          <p:nvPr/>
        </p:nvSpPr>
        <p:spPr>
          <a:xfrm>
            <a:off x="7623929" y="5118140"/>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Venue address and access details</a:t>
            </a:r>
            <a:endParaRPr lang="en-US" sz="1900" dirty="0">
              <a:solidFill>
                <a:schemeClr val="bg1">
                  <a:lumMod val="10000"/>
                </a:schemeClr>
              </a:solidFill>
            </a:endParaRPr>
          </a:p>
        </p:txBody>
      </p:sp>
      <p:sp>
        <p:nvSpPr>
          <p:cNvPr id="13" name="Text 11"/>
          <p:cNvSpPr/>
          <p:nvPr/>
        </p:nvSpPr>
        <p:spPr>
          <a:xfrm>
            <a:off x="7623929" y="5599509"/>
            <a:ext cx="6150054" cy="395049"/>
          </a:xfrm>
          <a:prstGeom prst="rect">
            <a:avLst/>
          </a:prstGeom>
          <a:noFill/>
          <a:ln/>
        </p:spPr>
        <p:txBody>
          <a:bodyPr wrap="none" lIns="0" tIns="0" rIns="0" bIns="0" rtlCol="0" anchor="t"/>
          <a:lstStyle/>
          <a:p>
            <a:pPr marL="342900" indent="-342900">
              <a:lnSpc>
                <a:spcPts val="3100"/>
              </a:lnSpc>
              <a:buSzPct val="100000"/>
              <a:buChar char="•"/>
            </a:pPr>
            <a:r>
              <a:rPr lang="en-US" sz="1900" dirty="0">
                <a:solidFill>
                  <a:schemeClr val="bg1">
                    <a:lumMod val="10000"/>
                  </a:schemeClr>
                </a:solidFill>
                <a:latin typeface="DM Sans" pitchFamily="34" charset="0"/>
                <a:ea typeface="DM Sans" pitchFamily="34" charset="-122"/>
                <a:cs typeface="DM Sans" pitchFamily="34" charset="-120"/>
              </a:rPr>
              <a:t>Athlete medical information</a:t>
            </a:r>
            <a:endParaRPr lang="en-US" sz="1900" dirty="0">
              <a:solidFill>
                <a:schemeClr val="bg1">
                  <a:lumMod val="10000"/>
                </a:schemeClr>
              </a:solidFill>
            </a:endParaRPr>
          </a:p>
        </p:txBody>
      </p:sp>
      <p:pic>
        <p:nvPicPr>
          <p:cNvPr id="14" name="Picture 13" descr="A blue and white sign with a black cross and a shield&#10;&#10;AI-generated content may be incorrect.">
            <a:extLst>
              <a:ext uri="{FF2B5EF4-FFF2-40B4-BE49-F238E27FC236}">
                <a16:creationId xmlns:a16="http://schemas.microsoft.com/office/drawing/2014/main" id="{BA28BAA3-B8CC-6795-64C4-EAE9714001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62489" y="677585"/>
            <a:ext cx="9906476" cy="810577"/>
          </a:xfrm>
          <a:prstGeom prst="rect">
            <a:avLst/>
          </a:prstGeom>
          <a:noFill/>
          <a:ln/>
        </p:spPr>
        <p:txBody>
          <a:bodyPr wrap="non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Regular Review &amp; Practice</a:t>
            </a:r>
            <a:endParaRPr lang="en-US" sz="5100" dirty="0">
              <a:solidFill>
                <a:schemeClr val="accent1">
                  <a:lumMod val="75000"/>
                </a:schemeClr>
              </a:solidFill>
            </a:endParaRPr>
          </a:p>
        </p:txBody>
      </p:sp>
      <p:sp>
        <p:nvSpPr>
          <p:cNvPr id="3" name="Text 1"/>
          <p:cNvSpPr/>
          <p:nvPr/>
        </p:nvSpPr>
        <p:spPr>
          <a:xfrm>
            <a:off x="1042988" y="2150388"/>
            <a:ext cx="3648313" cy="405170"/>
          </a:xfrm>
          <a:prstGeom prst="rect">
            <a:avLst/>
          </a:prstGeom>
          <a:noFill/>
          <a:ln/>
        </p:spPr>
        <p:txBody>
          <a:bodyPr wrap="none" lIns="0" tIns="0" rIns="0" bIns="0" rtlCol="0" anchor="t"/>
          <a:lstStyle/>
          <a:p>
            <a:pPr marL="0" indent="0" algn="r">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Annual EAP Review</a:t>
            </a:r>
            <a:endParaRPr lang="en-US" sz="2550" dirty="0">
              <a:solidFill>
                <a:schemeClr val="accent1"/>
              </a:solidFill>
            </a:endParaRPr>
          </a:p>
        </p:txBody>
      </p:sp>
      <p:sp>
        <p:nvSpPr>
          <p:cNvPr id="4" name="Text 2"/>
          <p:cNvSpPr/>
          <p:nvPr/>
        </p:nvSpPr>
        <p:spPr>
          <a:xfrm>
            <a:off x="862489" y="2703314"/>
            <a:ext cx="3828812" cy="1183005"/>
          </a:xfrm>
          <a:prstGeom prst="rect">
            <a:avLst/>
          </a:prstGeom>
          <a:noFill/>
          <a:ln/>
        </p:spPr>
        <p:txBody>
          <a:bodyPr wrap="square" lIns="0" tIns="0" rIns="0" bIns="0" rtlCol="0" anchor="t"/>
          <a:lstStyle/>
          <a:p>
            <a:pPr marL="0" indent="0" algn="r">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Update protocols based on facility changes and new best practices</a:t>
            </a:r>
            <a:endParaRPr lang="en-US" sz="1900" dirty="0">
              <a:solidFill>
                <a:schemeClr val="bg1">
                  <a:lumMod val="10000"/>
                </a:schemeClr>
              </a:solidFill>
            </a:endParaRPr>
          </a:p>
        </p:txBody>
      </p:sp>
      <p:pic>
        <p:nvPicPr>
          <p:cNvPr id="5" name="Image 0" descr="preencoded.png"/>
          <p:cNvPicPr>
            <a:picLocks noChangeAspect="1"/>
          </p:cNvPicPr>
          <p:nvPr/>
        </p:nvPicPr>
        <p:blipFill>
          <a:blip r:embed="rId3">
            <a:duotone>
              <a:schemeClr val="accent5">
                <a:shade val="45000"/>
                <a:satMod val="135000"/>
              </a:schemeClr>
              <a:prstClr val="white"/>
            </a:duotone>
          </a:blip>
          <a:stretch>
            <a:fillRect/>
          </a:stretch>
        </p:blipFill>
        <p:spPr>
          <a:xfrm>
            <a:off x="5060871" y="1980962"/>
            <a:ext cx="4508540" cy="4508540"/>
          </a:xfrm>
          <a:prstGeom prst="rect">
            <a:avLst/>
          </a:prstGeom>
        </p:spPr>
      </p:pic>
      <p:sp>
        <p:nvSpPr>
          <p:cNvPr id="6" name="Text 3"/>
          <p:cNvSpPr/>
          <p:nvPr/>
        </p:nvSpPr>
        <p:spPr>
          <a:xfrm>
            <a:off x="6223397" y="2713673"/>
            <a:ext cx="368618" cy="460891"/>
          </a:xfrm>
          <a:prstGeom prst="rect">
            <a:avLst/>
          </a:prstGeom>
          <a:noFill/>
          <a:ln/>
        </p:spPr>
        <p:txBody>
          <a:bodyPr wrap="none" lIns="0" tIns="0" rIns="0" bIns="0" rtlCol="0" anchor="t"/>
          <a:lstStyle/>
          <a:p>
            <a:pPr marL="0" indent="0">
              <a:lnSpc>
                <a:spcPts val="4600"/>
              </a:lnSpc>
              <a:buNone/>
            </a:pPr>
            <a:r>
              <a:rPr lang="en-US" sz="2900" dirty="0">
                <a:solidFill>
                  <a:srgbClr val="FFE5E5"/>
                </a:solidFill>
                <a:latin typeface="Dela Gothic One" pitchFamily="34" charset="0"/>
                <a:ea typeface="Dela Gothic One" pitchFamily="34" charset="-122"/>
                <a:cs typeface="Dela Gothic One" pitchFamily="34" charset="-120"/>
              </a:rPr>
              <a:t>1</a:t>
            </a:r>
            <a:endParaRPr lang="en-US" sz="2900" dirty="0"/>
          </a:p>
        </p:txBody>
      </p:sp>
      <p:sp>
        <p:nvSpPr>
          <p:cNvPr id="7" name="Text 4"/>
          <p:cNvSpPr/>
          <p:nvPr/>
        </p:nvSpPr>
        <p:spPr>
          <a:xfrm>
            <a:off x="9938980" y="2145030"/>
            <a:ext cx="3828931" cy="810339"/>
          </a:xfrm>
          <a:prstGeom prst="rect">
            <a:avLst/>
          </a:prstGeom>
          <a:noFill/>
          <a:ln/>
        </p:spPr>
        <p:txBody>
          <a:bodyPr wrap="squar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Emergency Simulations</a:t>
            </a:r>
            <a:endParaRPr lang="en-US" sz="2550" dirty="0">
              <a:solidFill>
                <a:schemeClr val="accent1"/>
              </a:solidFill>
            </a:endParaRPr>
          </a:p>
        </p:txBody>
      </p:sp>
      <p:sp>
        <p:nvSpPr>
          <p:cNvPr id="8" name="Text 5"/>
          <p:cNvSpPr/>
          <p:nvPr/>
        </p:nvSpPr>
        <p:spPr>
          <a:xfrm>
            <a:off x="9938980" y="3103126"/>
            <a:ext cx="3828931" cy="788670"/>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Conduct regular drills to improve reaction time and teamwork</a:t>
            </a:r>
            <a:endParaRPr lang="en-US" sz="1900" dirty="0">
              <a:solidFill>
                <a:schemeClr val="bg1">
                  <a:lumMod val="10000"/>
                </a:schemeClr>
              </a:solidFill>
            </a:endParaRPr>
          </a:p>
        </p:txBody>
      </p:sp>
      <p:pic>
        <p:nvPicPr>
          <p:cNvPr id="9" name="Image 1" descr="preencoded.png"/>
          <p:cNvPicPr>
            <a:picLocks noChangeAspect="1"/>
          </p:cNvPicPr>
          <p:nvPr/>
        </p:nvPicPr>
        <p:blipFill>
          <a:blip r:embed="rId4">
            <a:duotone>
              <a:schemeClr val="accent5">
                <a:shade val="45000"/>
                <a:satMod val="135000"/>
              </a:schemeClr>
              <a:prstClr val="white"/>
            </a:duotone>
          </a:blip>
          <a:stretch>
            <a:fillRect/>
          </a:stretch>
        </p:blipFill>
        <p:spPr>
          <a:xfrm>
            <a:off x="5021257" y="1980962"/>
            <a:ext cx="4508540" cy="4508540"/>
          </a:xfrm>
          <a:prstGeom prst="rect">
            <a:avLst/>
          </a:prstGeom>
        </p:spPr>
      </p:pic>
      <p:sp>
        <p:nvSpPr>
          <p:cNvPr id="10" name="Text 6"/>
          <p:cNvSpPr/>
          <p:nvPr/>
        </p:nvSpPr>
        <p:spPr>
          <a:xfrm>
            <a:off x="8421767" y="3097292"/>
            <a:ext cx="368618" cy="460891"/>
          </a:xfrm>
          <a:prstGeom prst="rect">
            <a:avLst/>
          </a:prstGeom>
          <a:noFill/>
          <a:ln/>
        </p:spPr>
        <p:txBody>
          <a:bodyPr wrap="none" lIns="0" tIns="0" rIns="0" bIns="0" rtlCol="0" anchor="t"/>
          <a:lstStyle/>
          <a:p>
            <a:pPr marL="0" indent="0">
              <a:lnSpc>
                <a:spcPts val="4600"/>
              </a:lnSpc>
              <a:buNone/>
            </a:pPr>
            <a:r>
              <a:rPr lang="en-US" sz="2900" dirty="0">
                <a:solidFill>
                  <a:srgbClr val="FFE5E5"/>
                </a:solidFill>
                <a:latin typeface="Dela Gothic One" pitchFamily="34" charset="0"/>
                <a:ea typeface="Dela Gothic One" pitchFamily="34" charset="-122"/>
                <a:cs typeface="Dela Gothic One" pitchFamily="34" charset="-120"/>
              </a:rPr>
              <a:t>2</a:t>
            </a:r>
            <a:endParaRPr lang="en-US" sz="2900" dirty="0"/>
          </a:p>
        </p:txBody>
      </p:sp>
      <p:sp>
        <p:nvSpPr>
          <p:cNvPr id="11" name="Text 7"/>
          <p:cNvSpPr/>
          <p:nvPr/>
        </p:nvSpPr>
        <p:spPr>
          <a:xfrm>
            <a:off x="9938980" y="4589502"/>
            <a:ext cx="3613666" cy="405170"/>
          </a:xfrm>
          <a:prstGeom prst="rect">
            <a:avLst/>
          </a:prstGeom>
          <a:noFill/>
          <a:ln/>
        </p:spPr>
        <p:txBody>
          <a:bodyPr wrap="non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EMS Collaboration</a:t>
            </a:r>
            <a:endParaRPr lang="en-US" sz="2550" dirty="0">
              <a:solidFill>
                <a:schemeClr val="accent1"/>
              </a:solidFill>
            </a:endParaRPr>
          </a:p>
        </p:txBody>
      </p:sp>
      <p:sp>
        <p:nvSpPr>
          <p:cNvPr id="12" name="Text 8"/>
          <p:cNvSpPr/>
          <p:nvPr/>
        </p:nvSpPr>
        <p:spPr>
          <a:xfrm>
            <a:off x="9938980" y="5142428"/>
            <a:ext cx="3828931" cy="1183005"/>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Meet with local emergency services to review access points and procedures</a:t>
            </a:r>
            <a:endParaRPr lang="en-US" sz="1900" dirty="0">
              <a:solidFill>
                <a:schemeClr val="bg1">
                  <a:lumMod val="10000"/>
                </a:schemeClr>
              </a:solidFill>
            </a:endParaRPr>
          </a:p>
        </p:txBody>
      </p:sp>
      <p:pic>
        <p:nvPicPr>
          <p:cNvPr id="13" name="Image 2" descr="preencoded.png"/>
          <p:cNvPicPr>
            <a:picLocks noChangeAspect="1"/>
          </p:cNvPicPr>
          <p:nvPr/>
        </p:nvPicPr>
        <p:blipFill>
          <a:blip r:embed="rId5">
            <a:duotone>
              <a:schemeClr val="accent5">
                <a:shade val="45000"/>
                <a:satMod val="135000"/>
              </a:schemeClr>
              <a:prstClr val="white"/>
            </a:duotone>
          </a:blip>
          <a:stretch>
            <a:fillRect/>
          </a:stretch>
        </p:blipFill>
        <p:spPr>
          <a:xfrm>
            <a:off x="5021257" y="1873150"/>
            <a:ext cx="4508540" cy="4508540"/>
          </a:xfrm>
          <a:prstGeom prst="rect">
            <a:avLst/>
          </a:prstGeom>
        </p:spPr>
      </p:pic>
      <p:sp>
        <p:nvSpPr>
          <p:cNvPr id="14" name="Text 9"/>
          <p:cNvSpPr/>
          <p:nvPr/>
        </p:nvSpPr>
        <p:spPr>
          <a:xfrm>
            <a:off x="8038148" y="5295662"/>
            <a:ext cx="368618" cy="460891"/>
          </a:xfrm>
          <a:prstGeom prst="rect">
            <a:avLst/>
          </a:prstGeom>
          <a:noFill/>
          <a:ln/>
        </p:spPr>
        <p:txBody>
          <a:bodyPr wrap="none" lIns="0" tIns="0" rIns="0" bIns="0" rtlCol="0" anchor="t"/>
          <a:lstStyle/>
          <a:p>
            <a:pPr marL="0" indent="0">
              <a:lnSpc>
                <a:spcPts val="4600"/>
              </a:lnSpc>
              <a:buNone/>
            </a:pPr>
            <a:r>
              <a:rPr lang="en-US" sz="2900" dirty="0">
                <a:solidFill>
                  <a:srgbClr val="FFE5E5"/>
                </a:solidFill>
                <a:latin typeface="Dela Gothic One" pitchFamily="34" charset="0"/>
                <a:ea typeface="Dela Gothic One" pitchFamily="34" charset="-122"/>
                <a:cs typeface="Dela Gothic One" pitchFamily="34" charset="-120"/>
              </a:rPr>
              <a:t>3</a:t>
            </a:r>
            <a:endParaRPr lang="en-US" sz="2900" dirty="0"/>
          </a:p>
        </p:txBody>
      </p:sp>
      <p:sp>
        <p:nvSpPr>
          <p:cNvPr id="15" name="Text 10"/>
          <p:cNvSpPr/>
          <p:nvPr/>
        </p:nvSpPr>
        <p:spPr>
          <a:xfrm>
            <a:off x="1448872" y="4589502"/>
            <a:ext cx="3242429" cy="405170"/>
          </a:xfrm>
          <a:prstGeom prst="rect">
            <a:avLst/>
          </a:prstGeom>
          <a:noFill/>
          <a:ln/>
        </p:spPr>
        <p:txBody>
          <a:bodyPr wrap="none" lIns="0" tIns="0" rIns="0" bIns="0" rtlCol="0" anchor="t"/>
          <a:lstStyle/>
          <a:p>
            <a:pPr marL="0" indent="0" algn="r">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Staff Training</a:t>
            </a:r>
            <a:endParaRPr lang="en-US" sz="2550" dirty="0">
              <a:solidFill>
                <a:schemeClr val="accent1"/>
              </a:solidFill>
            </a:endParaRPr>
          </a:p>
        </p:txBody>
      </p:sp>
      <p:pic>
        <p:nvPicPr>
          <p:cNvPr id="17" name="Image 3" descr="preencoded.png"/>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a:off x="5100485" y="1860530"/>
            <a:ext cx="4508540" cy="4508540"/>
          </a:xfrm>
          <a:prstGeom prst="rect">
            <a:avLst/>
          </a:prstGeom>
        </p:spPr>
      </p:pic>
      <p:sp>
        <p:nvSpPr>
          <p:cNvPr id="16" name="Text 11"/>
          <p:cNvSpPr/>
          <p:nvPr/>
        </p:nvSpPr>
        <p:spPr>
          <a:xfrm>
            <a:off x="862489" y="5142428"/>
            <a:ext cx="3828812" cy="1183005"/>
          </a:xfrm>
          <a:prstGeom prst="rect">
            <a:avLst/>
          </a:prstGeom>
          <a:noFill/>
          <a:ln/>
        </p:spPr>
        <p:txBody>
          <a:bodyPr wrap="square" lIns="0" tIns="0" rIns="0" bIns="0" rtlCol="0" anchor="t"/>
          <a:lstStyle/>
          <a:p>
            <a:pPr marL="0" indent="0" algn="r">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Ensure all personnel maintain current certification in CPR and first aid</a:t>
            </a:r>
            <a:endParaRPr lang="en-US" sz="1900" dirty="0">
              <a:solidFill>
                <a:schemeClr val="bg1">
                  <a:lumMod val="10000"/>
                </a:schemeClr>
              </a:solidFill>
            </a:endParaRPr>
          </a:p>
        </p:txBody>
      </p:sp>
      <p:sp>
        <p:nvSpPr>
          <p:cNvPr id="18" name="Text 12"/>
          <p:cNvSpPr/>
          <p:nvPr/>
        </p:nvSpPr>
        <p:spPr>
          <a:xfrm>
            <a:off x="5839778" y="4912043"/>
            <a:ext cx="368618" cy="460891"/>
          </a:xfrm>
          <a:prstGeom prst="rect">
            <a:avLst/>
          </a:prstGeom>
          <a:noFill/>
          <a:ln/>
        </p:spPr>
        <p:txBody>
          <a:bodyPr wrap="none" lIns="0" tIns="0" rIns="0" bIns="0" rtlCol="0" anchor="t"/>
          <a:lstStyle/>
          <a:p>
            <a:pPr marL="0" indent="0">
              <a:lnSpc>
                <a:spcPts val="4600"/>
              </a:lnSpc>
              <a:buNone/>
            </a:pPr>
            <a:r>
              <a:rPr lang="en-US" sz="2900" dirty="0">
                <a:solidFill>
                  <a:srgbClr val="FFE5E5"/>
                </a:solidFill>
                <a:latin typeface="Dela Gothic One" pitchFamily="34" charset="0"/>
                <a:ea typeface="Dela Gothic One" pitchFamily="34" charset="-122"/>
                <a:cs typeface="Dela Gothic One" pitchFamily="34" charset="-120"/>
              </a:rPr>
              <a:t>4</a:t>
            </a:r>
            <a:endParaRPr lang="en-US" sz="2900" dirty="0"/>
          </a:p>
        </p:txBody>
      </p:sp>
      <p:sp>
        <p:nvSpPr>
          <p:cNvPr id="19" name="Text 13"/>
          <p:cNvSpPr/>
          <p:nvPr/>
        </p:nvSpPr>
        <p:spPr>
          <a:xfrm>
            <a:off x="862489" y="6766679"/>
            <a:ext cx="12905423" cy="788670"/>
          </a:xfrm>
          <a:prstGeom prst="rect">
            <a:avLst/>
          </a:prstGeom>
          <a:noFill/>
          <a:ln/>
        </p:spPr>
        <p:txBody>
          <a:bodyPr wrap="square" lIns="0" tIns="0" rIns="0" bIns="0" rtlCol="0" anchor="t"/>
          <a:lstStyle/>
          <a:p>
            <a:pPr marL="0" indent="0">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Regular practice sessions transform written plans into muscle memory, ensuring faster response when real emergencies occur.</a:t>
            </a:r>
            <a:endParaRPr lang="en-US" sz="1900" dirty="0">
              <a:solidFill>
                <a:schemeClr val="bg1">
                  <a:lumMod val="10000"/>
                </a:schemeClr>
              </a:solidFill>
            </a:endParaRPr>
          </a:p>
        </p:txBody>
      </p:sp>
      <p:pic>
        <p:nvPicPr>
          <p:cNvPr id="20" name="Picture 19" descr="A blue and white sign with a black cross and a shield&#10;&#10;AI-generated content may be incorrect.">
            <a:extLst>
              <a:ext uri="{FF2B5EF4-FFF2-40B4-BE49-F238E27FC236}">
                <a16:creationId xmlns:a16="http://schemas.microsoft.com/office/drawing/2014/main" id="{77B3FF6A-24B6-DC9C-066F-B9294F68B06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793790"/>
            <a:ext cx="10055900" cy="812125"/>
          </a:xfrm>
          <a:prstGeom prst="rect">
            <a:avLst/>
          </a:prstGeom>
          <a:noFill/>
          <a:ln/>
        </p:spPr>
        <p:txBody>
          <a:bodyPr wrap="none" lIns="0" tIns="0" rIns="0" bIns="0" rtlCol="0" anchor="t"/>
          <a:lstStyle/>
          <a:p>
            <a:pPr marL="0" indent="0">
              <a:lnSpc>
                <a:spcPts val="6350"/>
              </a:lnSpc>
              <a:buNone/>
            </a:pPr>
            <a:r>
              <a:rPr lang="en-US" sz="5100" dirty="0">
                <a:solidFill>
                  <a:schemeClr val="accent1">
                    <a:lumMod val="75000"/>
                  </a:schemeClr>
                </a:solidFill>
                <a:latin typeface="Dela Gothic One" pitchFamily="34" charset="0"/>
                <a:ea typeface="Dela Gothic One" pitchFamily="34" charset="-122"/>
                <a:cs typeface="Dela Gothic One" pitchFamily="34" charset="-120"/>
              </a:rPr>
              <a:t>Implementation Checklist</a:t>
            </a:r>
            <a:endParaRPr lang="en-US" sz="5100" dirty="0">
              <a:solidFill>
                <a:schemeClr val="accent1">
                  <a:lumMod val="75000"/>
                </a:schemeClr>
              </a:solidFill>
            </a:endParaRPr>
          </a:p>
        </p:txBody>
      </p:sp>
      <p:sp>
        <p:nvSpPr>
          <p:cNvPr id="3" name="Shape 1"/>
          <p:cNvSpPr/>
          <p:nvPr/>
        </p:nvSpPr>
        <p:spPr>
          <a:xfrm>
            <a:off x="864037" y="3210639"/>
            <a:ext cx="2947868" cy="246817"/>
          </a:xfrm>
          <a:prstGeom prst="roundRect">
            <a:avLst>
              <a:gd name="adj" fmla="val 42012"/>
            </a:avLst>
          </a:prstGeom>
          <a:solidFill>
            <a:schemeClr val="accent1">
              <a:lumMod val="20000"/>
              <a:lumOff val="80000"/>
            </a:schemeClr>
          </a:solidFill>
          <a:ln w="15240">
            <a:solidFill>
              <a:srgbClr val="8D2424"/>
            </a:solidFill>
            <a:prstDash val="solid"/>
          </a:ln>
        </p:spPr>
      </p:sp>
      <p:sp>
        <p:nvSpPr>
          <p:cNvPr id="4" name="Text 2"/>
          <p:cNvSpPr/>
          <p:nvPr/>
        </p:nvSpPr>
        <p:spPr>
          <a:xfrm>
            <a:off x="864037" y="3827740"/>
            <a:ext cx="2947868" cy="812006"/>
          </a:xfrm>
          <a:prstGeom prst="rect">
            <a:avLst/>
          </a:prstGeom>
          <a:noFill/>
          <a:ln/>
        </p:spPr>
        <p:txBody>
          <a:bodyPr wrap="squar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Develop Written Plan</a:t>
            </a:r>
            <a:endParaRPr lang="en-US" sz="2550" dirty="0">
              <a:solidFill>
                <a:schemeClr val="accent1"/>
              </a:solidFill>
            </a:endParaRPr>
          </a:p>
        </p:txBody>
      </p:sp>
      <p:sp>
        <p:nvSpPr>
          <p:cNvPr id="5" name="Text 3"/>
          <p:cNvSpPr/>
          <p:nvPr/>
        </p:nvSpPr>
        <p:spPr>
          <a:xfrm>
            <a:off x="864037" y="4787860"/>
            <a:ext cx="2947868" cy="158019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Create venue- and sport-specific documents with clear procedures and responsibilities</a:t>
            </a:r>
            <a:endParaRPr lang="en-US" sz="1900" dirty="0">
              <a:solidFill>
                <a:schemeClr val="bg1">
                  <a:lumMod val="10000"/>
                </a:schemeClr>
              </a:solidFill>
            </a:endParaRPr>
          </a:p>
        </p:txBody>
      </p:sp>
      <p:sp>
        <p:nvSpPr>
          <p:cNvPr id="6" name="Shape 4"/>
          <p:cNvSpPr/>
          <p:nvPr/>
        </p:nvSpPr>
        <p:spPr>
          <a:xfrm>
            <a:off x="4182189" y="2840236"/>
            <a:ext cx="2947868" cy="246817"/>
          </a:xfrm>
          <a:prstGeom prst="roundRect">
            <a:avLst>
              <a:gd name="adj" fmla="val 42012"/>
            </a:avLst>
          </a:prstGeom>
          <a:solidFill>
            <a:schemeClr val="accent1">
              <a:lumMod val="20000"/>
              <a:lumOff val="80000"/>
            </a:schemeClr>
          </a:solidFill>
          <a:ln w="15240">
            <a:solidFill>
              <a:srgbClr val="8D2424"/>
            </a:solidFill>
            <a:prstDash val="solid"/>
          </a:ln>
        </p:spPr>
      </p:sp>
      <p:sp>
        <p:nvSpPr>
          <p:cNvPr id="7" name="Text 5"/>
          <p:cNvSpPr/>
          <p:nvPr/>
        </p:nvSpPr>
        <p:spPr>
          <a:xfrm>
            <a:off x="4182189" y="3457337"/>
            <a:ext cx="2947868" cy="812006"/>
          </a:xfrm>
          <a:prstGeom prst="rect">
            <a:avLst/>
          </a:prstGeom>
          <a:noFill/>
          <a:ln/>
        </p:spPr>
        <p:txBody>
          <a:bodyPr wrap="squar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Distribute to All Staff</a:t>
            </a:r>
            <a:endParaRPr lang="en-US" sz="2550" dirty="0">
              <a:solidFill>
                <a:schemeClr val="accent1"/>
              </a:solidFill>
            </a:endParaRPr>
          </a:p>
        </p:txBody>
      </p:sp>
      <p:sp>
        <p:nvSpPr>
          <p:cNvPr id="8" name="Text 6"/>
          <p:cNvSpPr/>
          <p:nvPr/>
        </p:nvSpPr>
        <p:spPr>
          <a:xfrm>
            <a:off x="4182189" y="4417457"/>
            <a:ext cx="2947868" cy="118514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Ensure everyone has access to the plan and understands their role</a:t>
            </a:r>
            <a:endParaRPr lang="en-US" sz="1900" dirty="0">
              <a:solidFill>
                <a:schemeClr val="bg1">
                  <a:lumMod val="10000"/>
                </a:schemeClr>
              </a:solidFill>
            </a:endParaRPr>
          </a:p>
        </p:txBody>
      </p:sp>
      <p:sp>
        <p:nvSpPr>
          <p:cNvPr id="9" name="Shape 7"/>
          <p:cNvSpPr/>
          <p:nvPr/>
        </p:nvSpPr>
        <p:spPr>
          <a:xfrm>
            <a:off x="7500342" y="2469952"/>
            <a:ext cx="2947868" cy="246817"/>
          </a:xfrm>
          <a:prstGeom prst="roundRect">
            <a:avLst>
              <a:gd name="adj" fmla="val 42012"/>
            </a:avLst>
          </a:prstGeom>
          <a:solidFill>
            <a:schemeClr val="accent1">
              <a:lumMod val="20000"/>
              <a:lumOff val="80000"/>
            </a:schemeClr>
          </a:solidFill>
          <a:ln w="15240">
            <a:solidFill>
              <a:srgbClr val="8D2424"/>
            </a:solidFill>
            <a:prstDash val="solid"/>
          </a:ln>
        </p:spPr>
      </p:sp>
      <p:sp>
        <p:nvSpPr>
          <p:cNvPr id="10" name="Text 8"/>
          <p:cNvSpPr/>
          <p:nvPr/>
        </p:nvSpPr>
        <p:spPr>
          <a:xfrm>
            <a:off x="7500342" y="3087053"/>
            <a:ext cx="2947868" cy="812006"/>
          </a:xfrm>
          <a:prstGeom prst="rect">
            <a:avLst/>
          </a:prstGeom>
          <a:noFill/>
          <a:ln/>
        </p:spPr>
        <p:txBody>
          <a:bodyPr wrap="squar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Conduct Initial Training</a:t>
            </a:r>
            <a:endParaRPr lang="en-US" sz="2550" dirty="0">
              <a:solidFill>
                <a:schemeClr val="accent1"/>
              </a:solidFill>
            </a:endParaRPr>
          </a:p>
        </p:txBody>
      </p:sp>
      <p:sp>
        <p:nvSpPr>
          <p:cNvPr id="11" name="Text 9"/>
          <p:cNvSpPr/>
          <p:nvPr/>
        </p:nvSpPr>
        <p:spPr>
          <a:xfrm>
            <a:off x="7500342" y="4047173"/>
            <a:ext cx="2947868" cy="158019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Practice emergency scenarios and familiarize staff with equipment locations</a:t>
            </a:r>
            <a:endParaRPr lang="en-US" sz="1900" dirty="0">
              <a:solidFill>
                <a:schemeClr val="bg1">
                  <a:lumMod val="10000"/>
                </a:schemeClr>
              </a:solidFill>
            </a:endParaRPr>
          </a:p>
        </p:txBody>
      </p:sp>
      <p:sp>
        <p:nvSpPr>
          <p:cNvPr id="12" name="Shape 10"/>
          <p:cNvSpPr/>
          <p:nvPr/>
        </p:nvSpPr>
        <p:spPr>
          <a:xfrm>
            <a:off x="10818495" y="2099667"/>
            <a:ext cx="2947868" cy="246817"/>
          </a:xfrm>
          <a:prstGeom prst="roundRect">
            <a:avLst>
              <a:gd name="adj" fmla="val 42012"/>
            </a:avLst>
          </a:prstGeom>
          <a:solidFill>
            <a:schemeClr val="accent1">
              <a:lumMod val="20000"/>
              <a:lumOff val="80000"/>
            </a:schemeClr>
          </a:solidFill>
          <a:ln w="15240">
            <a:solidFill>
              <a:srgbClr val="8D2424"/>
            </a:solidFill>
            <a:prstDash val="solid"/>
          </a:ln>
        </p:spPr>
      </p:sp>
      <p:sp>
        <p:nvSpPr>
          <p:cNvPr id="13" name="Text 11"/>
          <p:cNvSpPr/>
          <p:nvPr/>
        </p:nvSpPr>
        <p:spPr>
          <a:xfrm>
            <a:off x="10818495" y="2716768"/>
            <a:ext cx="2947868" cy="812006"/>
          </a:xfrm>
          <a:prstGeom prst="rect">
            <a:avLst/>
          </a:prstGeom>
          <a:noFill/>
          <a:ln/>
        </p:spPr>
        <p:txBody>
          <a:bodyPr wrap="square" lIns="0" tIns="0" rIns="0" bIns="0" rtlCol="0" anchor="t"/>
          <a:lstStyle/>
          <a:p>
            <a:pPr marL="0" indent="0" algn="l">
              <a:lnSpc>
                <a:spcPts val="3150"/>
              </a:lnSpc>
              <a:buNone/>
            </a:pPr>
            <a:r>
              <a:rPr lang="en-US" sz="2550" dirty="0">
                <a:solidFill>
                  <a:schemeClr val="accent1"/>
                </a:solidFill>
                <a:latin typeface="Dela Gothic One" pitchFamily="34" charset="0"/>
                <a:ea typeface="Dela Gothic One" pitchFamily="34" charset="-122"/>
                <a:cs typeface="Dela Gothic One" pitchFamily="34" charset="-120"/>
              </a:rPr>
              <a:t>Schedule Regular Drills</a:t>
            </a:r>
            <a:endParaRPr lang="en-US" sz="2550" dirty="0">
              <a:solidFill>
                <a:schemeClr val="accent1"/>
              </a:solidFill>
            </a:endParaRPr>
          </a:p>
        </p:txBody>
      </p:sp>
      <p:sp>
        <p:nvSpPr>
          <p:cNvPr id="14" name="Text 12"/>
          <p:cNvSpPr/>
          <p:nvPr/>
        </p:nvSpPr>
        <p:spPr>
          <a:xfrm>
            <a:off x="10818495" y="3676888"/>
            <a:ext cx="2947868" cy="1580198"/>
          </a:xfrm>
          <a:prstGeom prst="rect">
            <a:avLst/>
          </a:prstGeom>
          <a:noFill/>
          <a:ln/>
        </p:spPr>
        <p:txBody>
          <a:bodyPr wrap="square" lIns="0" tIns="0" rIns="0" bIns="0" rtlCol="0" anchor="t"/>
          <a:lstStyle/>
          <a:p>
            <a:pPr marL="0" indent="0" algn="l">
              <a:lnSpc>
                <a:spcPts val="3100"/>
              </a:lnSpc>
              <a:buNone/>
            </a:pPr>
            <a:r>
              <a:rPr lang="en-US" sz="1900" dirty="0">
                <a:solidFill>
                  <a:schemeClr val="bg1">
                    <a:lumMod val="10000"/>
                  </a:schemeClr>
                </a:solidFill>
                <a:latin typeface="DM Sans" pitchFamily="34" charset="0"/>
                <a:ea typeface="DM Sans" pitchFamily="34" charset="-122"/>
                <a:cs typeface="DM Sans" pitchFamily="34" charset="-120"/>
              </a:rPr>
              <a:t>Set up quarterly or seasonal practice sessions to maintain readiness</a:t>
            </a:r>
            <a:endParaRPr lang="en-US" sz="1900" dirty="0">
              <a:solidFill>
                <a:schemeClr val="bg1">
                  <a:lumMod val="10000"/>
                </a:schemeClr>
              </a:solidFill>
            </a:endParaRPr>
          </a:p>
        </p:txBody>
      </p:sp>
      <p:sp>
        <p:nvSpPr>
          <p:cNvPr id="15" name="Text 13"/>
          <p:cNvSpPr/>
          <p:nvPr/>
        </p:nvSpPr>
        <p:spPr>
          <a:xfrm>
            <a:off x="864037" y="6645712"/>
            <a:ext cx="12902327" cy="790099"/>
          </a:xfrm>
          <a:prstGeom prst="rect">
            <a:avLst/>
          </a:prstGeom>
          <a:noFill/>
          <a:ln/>
        </p:spPr>
        <p:txBody>
          <a:bodyPr wrap="square" lIns="0" tIns="0" rIns="0" bIns="0" rtlCol="0" anchor="t"/>
          <a:lstStyle/>
          <a:p>
            <a:pPr marL="0" indent="0">
              <a:lnSpc>
                <a:spcPts val="3100"/>
              </a:lnSpc>
              <a:buNone/>
            </a:pPr>
            <a:r>
              <a:rPr lang="en-US" sz="1900" b="1" dirty="0">
                <a:solidFill>
                  <a:schemeClr val="bg1">
                    <a:lumMod val="10000"/>
                  </a:schemeClr>
                </a:solidFill>
                <a:latin typeface="DM Sans" pitchFamily="34" charset="0"/>
                <a:ea typeface="DM Sans" pitchFamily="34" charset="-122"/>
                <a:cs typeface="DM Sans" pitchFamily="34" charset="-120"/>
              </a:rPr>
              <a:t>Be Proactive. Be Prepared. Save Lives.</a:t>
            </a:r>
            <a:r>
              <a:rPr lang="en-US" sz="1900" dirty="0">
                <a:solidFill>
                  <a:schemeClr val="bg1">
                    <a:lumMod val="10000"/>
                  </a:schemeClr>
                </a:solidFill>
                <a:latin typeface="DM Sans" pitchFamily="34" charset="0"/>
                <a:ea typeface="DM Sans" pitchFamily="34" charset="-122"/>
                <a:cs typeface="DM Sans" pitchFamily="34" charset="-120"/>
              </a:rPr>
              <a:t> Implementing a comprehensive EAP isn't just a best practice—it's a vital component of responsible athletic program management.</a:t>
            </a:r>
            <a:endParaRPr lang="en-US" sz="190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B5581D56-FBC7-0EFA-B486-4CC3DD6125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Custom 2">
      <a:dk1>
        <a:srgbClr val="407CD5"/>
      </a:dk1>
      <a:lt1>
        <a:srgbClr val="D5D5D5"/>
      </a:lt1>
      <a:dk2>
        <a:srgbClr val="407CD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497</Words>
  <Application>Microsoft Macintosh PowerPoint</Application>
  <PresentationFormat>Custom</PresentationFormat>
  <Paragraphs>79</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Dela Gothic One</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Scarneo-Miller, Samantha</cp:lastModifiedBy>
  <cp:revision>3</cp:revision>
  <dcterms:created xsi:type="dcterms:W3CDTF">2025-03-11T17:04:02Z</dcterms:created>
  <dcterms:modified xsi:type="dcterms:W3CDTF">2025-05-13T18:41:15Z</dcterms:modified>
</cp:coreProperties>
</file>